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701" r:id="rId2"/>
    <p:sldMasterId id="2147483676" r:id="rId3"/>
    <p:sldMasterId id="2147483708" r:id="rId4"/>
    <p:sldMasterId id="2147483682" r:id="rId5"/>
    <p:sldMasterId id="2147483686" r:id="rId6"/>
  </p:sldMasterIdLst>
  <p:handoutMasterIdLst>
    <p:handoutMasterId r:id="rId31"/>
  </p:handoutMasterIdLst>
  <p:sldIdLst>
    <p:sldId id="257" r:id="rId7"/>
    <p:sldId id="258" r:id="rId8"/>
    <p:sldId id="277" r:id="rId9"/>
    <p:sldId id="270" r:id="rId10"/>
    <p:sldId id="271" r:id="rId11"/>
    <p:sldId id="261" r:id="rId12"/>
    <p:sldId id="272" r:id="rId13"/>
    <p:sldId id="280" r:id="rId14"/>
    <p:sldId id="263" r:id="rId15"/>
    <p:sldId id="262" r:id="rId16"/>
    <p:sldId id="279" r:id="rId17"/>
    <p:sldId id="264" r:id="rId18"/>
    <p:sldId id="265" r:id="rId19"/>
    <p:sldId id="267" r:id="rId20"/>
    <p:sldId id="281" r:id="rId21"/>
    <p:sldId id="282" r:id="rId22"/>
    <p:sldId id="283" r:id="rId23"/>
    <p:sldId id="268" r:id="rId24"/>
    <p:sldId id="269" r:id="rId25"/>
    <p:sldId id="266" r:id="rId26"/>
    <p:sldId id="273" r:id="rId27"/>
    <p:sldId id="274" r:id="rId28"/>
    <p:sldId id="275" r:id="rId29"/>
    <p:sldId id="276" r:id="rId30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8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DA8C"/>
    <a:srgbClr val="3FCFD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168" autoAdjust="0"/>
  </p:normalViewPr>
  <p:slideViewPr>
    <p:cSldViewPr showGuides="1">
      <p:cViewPr varScale="1">
        <p:scale>
          <a:sx n="109" d="100"/>
          <a:sy n="109" d="100"/>
        </p:scale>
        <p:origin x="768" y="96"/>
      </p:cViewPr>
      <p:guideLst>
        <p:guide orient="horz" pos="2160"/>
        <p:guide pos="18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-2022" y="-90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D3294-05EC-4D39-BBFF-8666B261E17A}" type="datetimeFigureOut">
              <a:rPr lang="en-GB" smtClean="0"/>
              <a:pPr/>
              <a:t>07/05/2015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B52D8-2E21-4A98-A355-59730E18104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042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y &amp; becau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52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i="0" cap="all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WHY: CLICK here TO TYPE your “why” question?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cap="all" baseline="0">
                <a:solidFill>
                  <a:srgbClr val="3FCFD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BECAUSE: click here to type your answer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8" y="728663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GB" dirty="0" smtClean="0"/>
              <a:t>FORMAT:  WHY: as black text and in bold, remaining text as white and in regular</a:t>
            </a:r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95288" y="5373216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FORMAT:  BECAUSE: as black text and in bold, remaining text as blue and in regular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rgbClr val="3FCFD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copy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 use the banner topped ‘text heavy’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Stock_000004025886_Smalle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6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copy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 use the banner topped slide.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97098"/>
            <a:ext cx="9144000" cy="1131902"/>
          </a:xfrm>
          <a:prstGeom prst="rect">
            <a:avLst/>
          </a:prstGeom>
          <a:noFill/>
        </p:spPr>
        <p:txBody>
          <a:bodyPr wrap="square" lIns="360000" tIns="360000" rIns="360000" bIns="28800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Stock_000004025886_Smalle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2060" y="0"/>
            <a:ext cx="321940" cy="3429000"/>
          </a:xfrm>
          <a:prstGeom prst="rect">
            <a:avLst/>
          </a:prstGeom>
        </p:spPr>
        <p:txBody>
          <a:bodyPr vert="vert270" lIns="144000" tIns="108000" rIns="72000"/>
          <a:lstStyle>
            <a:lvl1pPr marL="360000"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ow image_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L_ChemistryLabs_Lancaster__30Jul2010_015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7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30587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Stock_000004025886_Smalle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_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L_ChemistryLabs_Lancaster__30Jul2010_015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7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rgbClr val="3FCFD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a ‘Thank you’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for your closing point and/or thank you - end all presentations with this closing slide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y &amp; becau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52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i="0" cap="all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WHY: CLICK here TO TYPE your “why” question?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9144000" cy="3429000"/>
          </a:xfrm>
          <a:prstGeom prst="rect">
            <a:avLst/>
          </a:prstGeom>
          <a:noFill/>
          <a:ln>
            <a:solidFill>
              <a:srgbClr val="A2DA8C"/>
            </a:solidFill>
          </a:ln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cap="all" baseline="0">
                <a:solidFill>
                  <a:srgbClr val="A2DA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BECAUSE: click here to type your answer</a:t>
            </a:r>
            <a:endParaRPr lang="en-GB" dirty="0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8" y="728663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GB" dirty="0" smtClean="0"/>
              <a:t>FORMAT:  WHY: as black text and in bold, remaining text as white and in regular</a:t>
            </a:r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95288" y="5373216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FORMAT:  BECAUSE: as black text and in bold, remaining text as green and in regular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text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</a:t>
            </a:r>
            <a:br>
              <a:rPr lang="en-GB" dirty="0" smtClean="0"/>
            </a:br>
            <a:r>
              <a:rPr lang="en-GB" dirty="0" smtClean="0"/>
              <a:t>use the banner topped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Wetlands_iStock_000009474263X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6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Click here to type your supporting text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</a:t>
            </a:r>
            <a:br>
              <a:rPr lang="en-GB" dirty="0" smtClean="0"/>
            </a:br>
            <a:r>
              <a:rPr lang="en-GB" dirty="0" smtClean="0"/>
              <a:t>use the banner topped slide.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97098"/>
            <a:ext cx="9144000" cy="1131902"/>
          </a:xfrm>
          <a:prstGeom prst="rect">
            <a:avLst/>
          </a:prstGeom>
          <a:noFill/>
        </p:spPr>
        <p:txBody>
          <a:bodyPr wrap="square" lIns="360000" tIns="360000" rIns="360000" bIns="28800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text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</a:t>
            </a:r>
            <a:br>
              <a:rPr lang="en-GB" dirty="0" smtClean="0"/>
            </a:br>
            <a:r>
              <a:rPr lang="en-GB" dirty="0" smtClean="0"/>
              <a:t>use the banner topped ‘text heavy’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ern_shutterstock_2467978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ow image_wet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etlands_iStock_000009474263X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8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ern_shutterstock_2467978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Click here to type one big, bold point to give your message impact (40pt Arial regular).</a:t>
            </a:r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_wet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etlands_iStock_000009474263X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a ‘Thank you’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for your closing point and/or thank you - end all presentations with this closing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y &amp; becau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52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i="0" cap="all" baseline="0">
                <a:solidFill>
                  <a:srgbClr val="A2DA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WHY: CLICK here TO TYPE your “why” question?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9144000" cy="3429000"/>
          </a:xfrm>
          <a:prstGeom prst="rect">
            <a:avLst/>
          </a:prstGeom>
          <a:noFill/>
          <a:ln>
            <a:solidFill>
              <a:srgbClr val="A2DA8C"/>
            </a:solidFill>
          </a:ln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BECAUSE: click here to type your answer</a:t>
            </a:r>
            <a:endParaRPr lang="en-GB" dirty="0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8" y="728663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GB" dirty="0" smtClean="0"/>
              <a:t>FORMAT:  WHY: as black text and in bold, remaining text as green and in regular</a:t>
            </a:r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95288" y="5373216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FORMAT:  BECAUSE: as black text and in bold, remaining text as white and in regular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rgbClr val="A2DA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text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</a:t>
            </a:r>
            <a:br>
              <a:rPr lang="en-GB" dirty="0" smtClean="0"/>
            </a:br>
            <a:r>
              <a:rPr lang="en-GB" dirty="0" smtClean="0"/>
              <a:t>use the banner topped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image_wet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Wetlands_iStock_000009474263X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7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text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</a:t>
            </a:r>
            <a:br>
              <a:rPr lang="en-GB" dirty="0" smtClean="0"/>
            </a:br>
            <a:r>
              <a:rPr lang="en-GB" dirty="0" smtClean="0"/>
              <a:t>use the banner topped slide.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97098"/>
            <a:ext cx="9144000" cy="1131902"/>
          </a:xfrm>
          <a:prstGeom prst="rect">
            <a:avLst/>
          </a:prstGeom>
          <a:noFill/>
        </p:spPr>
        <p:txBody>
          <a:bodyPr wrap="square" lIns="360000" tIns="360000" rIns="360000" bIns="28800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un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ern_shutterstock_2467978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5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under image_wet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etlands_iStock_000009474263X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7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Stock_000004025886_Smalle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supporting text (32pt Arial regular).</a:t>
            </a:r>
            <a:br>
              <a:rPr lang="en-GB" dirty="0" smtClean="0"/>
            </a:br>
            <a:r>
              <a:rPr lang="en-GB" dirty="0" smtClean="0"/>
              <a:t>For intro text only – for text heavy slides</a:t>
            </a:r>
            <a:br>
              <a:rPr lang="en-GB" dirty="0" smtClean="0"/>
            </a:br>
            <a:r>
              <a:rPr lang="en-GB" dirty="0" smtClean="0"/>
              <a:t>use the banner topped ‘text heavy’ slide.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97098"/>
            <a:ext cx="9144000" cy="1131902"/>
          </a:xfrm>
          <a:prstGeom prst="rect">
            <a:avLst/>
          </a:prstGeom>
          <a:noFill/>
        </p:spPr>
        <p:txBody>
          <a:bodyPr wrap="square" lIns="360000" tIns="360000" rIns="360000" bIns="28800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ern_shutterstock_2467978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_wet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etlands_iStock_000009474263X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6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rgbClr val="A2DA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a ‘Thank you’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for your closing point and/or thank you - end all presentations with this closing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Click here to type your title – Text heavy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9144000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in this ‘text heavy slide’ (use Arial 30pt regular).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If all your text won’t fit on a single slide at 30pt, you can use 24pt – PLEASE DON’T GO SMALLER. If your content still won’t fit, try to edit the copy – your slide has too much information for your audience to take in. As a last resort, you can run the copy over several slides – this isn’t ideal, but it’s better than being too small to read.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- Bullets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9144000" cy="6127750"/>
          </a:xfrm>
          <a:prstGeom prst="rect">
            <a:avLst/>
          </a:prstGeom>
          <a:noFill/>
        </p:spPr>
        <p:txBody>
          <a:bodyPr lIns="0" tIns="288000" rIns="360000" bIns="720000" anchor="t" anchorCtr="0">
            <a:normAutofit/>
          </a:bodyPr>
          <a:lstStyle>
            <a:lvl1pPr marL="712788" marR="0" indent="-355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074738" indent="-361950">
              <a:spcBef>
                <a:spcPts val="0"/>
              </a:spcBef>
              <a:spcAft>
                <a:spcPts val="600"/>
              </a:spcAft>
              <a:buSzPct val="70000"/>
              <a:buFont typeface="Arial" pitchFamily="34" charset="0"/>
              <a:buChar char="•"/>
              <a:defRPr sz="2600" baseline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en-GB" dirty="0" smtClean="0"/>
              <a:t>Click here to add bullets (set in Arial 30pt regular).</a:t>
            </a:r>
          </a:p>
          <a:p>
            <a:pPr lvl="1"/>
            <a:r>
              <a:rPr lang="en-GB" dirty="0" smtClean="0"/>
              <a:t>Next level bullet point</a:t>
            </a:r>
          </a:p>
          <a:p>
            <a:pPr lvl="0"/>
            <a:r>
              <a:rPr lang="en-GB" dirty="0" smtClean="0"/>
              <a:t>Please keep bullets short and to the point</a:t>
            </a:r>
          </a:p>
          <a:p>
            <a:pPr lvl="1"/>
            <a:r>
              <a:rPr lang="en-GB" dirty="0" smtClean="0"/>
              <a:t>Next level bullet point</a:t>
            </a:r>
          </a:p>
          <a:p>
            <a:pPr lvl="0"/>
            <a:r>
              <a:rPr lang="en-GB" dirty="0" smtClean="0"/>
              <a:t>And try not to have more than 5 on a slide if at all possible</a:t>
            </a:r>
          </a:p>
          <a:p>
            <a:pPr lvl="0"/>
            <a:r>
              <a:rPr lang="en-GB" dirty="0" smtClean="0"/>
              <a:t>x</a:t>
            </a:r>
          </a:p>
          <a:p>
            <a:pPr lvl="0"/>
            <a:r>
              <a:rPr lang="en-GB" dirty="0" smtClean="0"/>
              <a:t>y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add object (graph, image etc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- Content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5076056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text. Keep it as simple as possible.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Small things make all the difference. Keeping things simple and clean makes it easier for your audience to take in what you are showing them.</a:t>
            </a:r>
            <a:br>
              <a:rPr lang="en-GB" dirty="0" smtClean="0"/>
            </a:br>
            <a:endParaRPr lang="en-GB" dirty="0" smtClean="0"/>
          </a:p>
          <a:p>
            <a:pPr lvl="0"/>
            <a:r>
              <a:rPr lang="en-GB" dirty="0" smtClean="0"/>
              <a:t>Simple slides are much easier on the eye, and give the impression of confidence and clarity.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5076825" y="744608"/>
            <a:ext cx="4065588" cy="6091709"/>
          </a:xfrm>
          <a:prstGeom prst="rect">
            <a:avLst/>
          </a:prstGeom>
        </p:spPr>
        <p:txBody>
          <a:bodyPr wrap="square" tIns="2340000" anchor="t" anchorCtr="1"/>
          <a:lstStyle>
            <a:lvl1pPr>
              <a:buNone/>
              <a:defRPr sz="1600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object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 &amp; add object (graph, image etc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5076825" y="744608"/>
            <a:ext cx="4065588" cy="6091709"/>
          </a:xfrm>
          <a:prstGeom prst="rect">
            <a:avLst/>
          </a:prstGeom>
        </p:spPr>
        <p:txBody>
          <a:bodyPr wrap="square" tIns="2340000" anchor="t" anchorCtr="1"/>
          <a:lstStyle>
            <a:lvl1pPr>
              <a:buNone/>
              <a:defRPr sz="1600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object</a:t>
            </a:r>
            <a:endParaRPr lang="en-GB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- Content</a:t>
            </a:r>
            <a:endParaRPr lang="en-GB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5076056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273050" indent="-273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 sz="2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42925" indent="-271463">
              <a:spcBef>
                <a:spcPts val="600"/>
              </a:spcBef>
              <a:spcAft>
                <a:spcPts val="600"/>
              </a:spcAft>
              <a:buSzPct val="70000"/>
              <a:buFont typeface="Arial" pitchFamily="34" charset="0"/>
              <a:buChar char="•"/>
              <a:defRPr lang="en-GB" sz="2400" kern="1200" cap="none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</a:lstStyle>
          <a:p>
            <a:pPr lvl="0"/>
            <a:r>
              <a:rPr lang="en-GB" dirty="0" smtClean="0"/>
              <a:t>Click here to type your bullet points. Use an appropriate font size &amp; avoid type overlapping the logo below.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Small things make all the difference. Keeping things simple and clean makes it easier for your audience to take in what you are showing them.</a:t>
            </a:r>
          </a:p>
          <a:p>
            <a:pPr lvl="1"/>
            <a:r>
              <a:rPr lang="en-GB" dirty="0" smtClean="0"/>
              <a:t>Next level bullet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– Blank slide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image credits here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395287" y="1071969"/>
            <a:ext cx="8353426" cy="466128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Image only slide – click on icon to insert your image here. </a:t>
            </a:r>
            <a:br>
              <a:rPr lang="en-GB" dirty="0" smtClean="0"/>
            </a:br>
            <a:r>
              <a:rPr lang="en-GB" dirty="0" smtClean="0"/>
              <a:t>Your image will look at its very best if it is already sized to 23.2 x 12.95 cm.</a:t>
            </a:r>
            <a:endParaRPr lang="en-GB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– Image slide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– text heavy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9144000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in this ‘text heavy slide’ (use Arial 30pt regular).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If all your text won’t fit on a single slide at 30pt, you can use 24pt – PLEASE DON’T GO SMALLER. If your content still won’t fit, try to edit the copy – your slide has too much information for your audience to take in. As a last resort, you can run the copy over several slides – this isn’t ideal, but it’s better than being too small to read.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o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Stock_000004025886_Smalle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- Bullets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16" y="728663"/>
            <a:ext cx="9107488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360363" indent="-3603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3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ts val="0"/>
              </a:spcBef>
              <a:spcAft>
                <a:spcPts val="600"/>
              </a:spcAft>
              <a:buSzPct val="75000"/>
              <a:buFont typeface="Arial" pitchFamily="34" charset="0"/>
              <a:buChar char="•"/>
              <a:defRPr sz="2600" baseline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en-GB" dirty="0" smtClean="0"/>
              <a:t>Click here to add bullets (set in Arial 30pt regular).</a:t>
            </a:r>
          </a:p>
          <a:p>
            <a:pPr lvl="1"/>
            <a:r>
              <a:rPr lang="en-GB" dirty="0" smtClean="0"/>
              <a:t>Next level bullet point</a:t>
            </a:r>
          </a:p>
          <a:p>
            <a:pPr lvl="0"/>
            <a:r>
              <a:rPr lang="en-GB" dirty="0" smtClean="0"/>
              <a:t>Please keep bullets short and to the point</a:t>
            </a:r>
          </a:p>
          <a:p>
            <a:pPr lvl="1"/>
            <a:r>
              <a:rPr lang="en-GB" dirty="0" smtClean="0"/>
              <a:t>Next level bullet point</a:t>
            </a:r>
          </a:p>
          <a:p>
            <a:pPr lvl="0"/>
            <a:r>
              <a:rPr lang="en-GB" dirty="0" smtClean="0"/>
              <a:t>And try not to have more than 5 on a slide if at all possible</a:t>
            </a:r>
          </a:p>
          <a:p>
            <a:pPr lvl="0"/>
            <a:r>
              <a:rPr lang="en-GB" dirty="0" smtClean="0"/>
              <a:t>x</a:t>
            </a:r>
          </a:p>
          <a:p>
            <a:pPr lvl="0"/>
            <a:r>
              <a:rPr lang="en-GB" dirty="0" smtClean="0"/>
              <a:t>y 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add object (graph, image etc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- Content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5076056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text. Keep it as simple as possible.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Small things make all the difference. Keeping things simple and clean makes it easier for your audience to take in what you are showing them.</a:t>
            </a:r>
            <a:br>
              <a:rPr lang="en-GB" dirty="0" smtClean="0"/>
            </a:br>
            <a:endParaRPr lang="en-GB" dirty="0" smtClean="0"/>
          </a:p>
          <a:p>
            <a:pPr lvl="0"/>
            <a:r>
              <a:rPr lang="en-GB" dirty="0" smtClean="0"/>
              <a:t>Simple slides are much easier on the eye, and give the impression of confidence and clarity.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5076825" y="744608"/>
            <a:ext cx="4065588" cy="6091709"/>
          </a:xfrm>
          <a:prstGeom prst="rect">
            <a:avLst/>
          </a:prstGeom>
        </p:spPr>
        <p:txBody>
          <a:bodyPr wrap="square" tIns="2340000" anchor="t" anchorCtr="1"/>
          <a:lstStyle>
            <a:lvl1pPr>
              <a:buNone/>
              <a:defRPr sz="1600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object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 &amp; add object (graph, image etc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5076825" y="744608"/>
            <a:ext cx="4065588" cy="6091709"/>
          </a:xfrm>
          <a:prstGeom prst="rect">
            <a:avLst/>
          </a:prstGeom>
        </p:spPr>
        <p:txBody>
          <a:bodyPr wrap="square" tIns="2340000" anchor="t" anchorCtr="1"/>
          <a:lstStyle>
            <a:lvl1pPr>
              <a:buNone/>
              <a:defRPr sz="1600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add object</a:t>
            </a:r>
            <a:endParaRPr lang="en-GB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- Content</a:t>
            </a:r>
            <a:endParaRPr lang="en-GB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28663"/>
            <a:ext cx="5076056" cy="6129337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273050" indent="-273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 sz="2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42925" indent="-271463">
              <a:spcBef>
                <a:spcPts val="600"/>
              </a:spcBef>
              <a:spcAft>
                <a:spcPts val="600"/>
              </a:spcAft>
              <a:buSzPct val="70000"/>
              <a:buFont typeface="Arial" pitchFamily="34" charset="0"/>
              <a:buChar char="•"/>
              <a:defRPr lang="en-GB" sz="2400" kern="1200" cap="none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</a:lstStyle>
          <a:p>
            <a:pPr lvl="0"/>
            <a:r>
              <a:rPr lang="en-GB" dirty="0" smtClean="0"/>
              <a:t>Click here to type your bullet points. Use an appropriate font size &amp; avoid type overlapping the logo below.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Small things make all the difference. Keeping things simple and clean makes it easier for your audience to take in what you are showing them.</a:t>
            </a:r>
          </a:p>
          <a:p>
            <a:pPr lvl="1"/>
            <a:r>
              <a:rPr lang="en-GB" dirty="0" smtClean="0"/>
              <a:t>Next level bullet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– Blank slide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publication references here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Type any image credits here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395287" y="1071969"/>
            <a:ext cx="8353426" cy="466128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Image only slide – click on icon to insert your image here.</a:t>
            </a:r>
            <a:br>
              <a:rPr lang="en-GB" dirty="0" smtClean="0"/>
            </a:br>
            <a:r>
              <a:rPr lang="en-GB" dirty="0" smtClean="0"/>
              <a:t>Your image will look at its very best if it is already sized to 23.2 x 12.95 cm.</a:t>
            </a:r>
            <a:endParaRPr lang="en-GB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– Image slide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ow image_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L_ChemistryLabs_Lancaster__30Jul2010_015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428999"/>
            <a:ext cx="9144000" cy="3427413"/>
          </a:xfrm>
          <a:prstGeom prst="rect">
            <a:avLst/>
          </a:prstGeom>
          <a:noFill/>
        </p:spPr>
        <p:txBody>
          <a:bodyPr wrap="square" lIns="360000" tIns="288000" rIns="360000" bIns="36000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your title underneath “busy” images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Stock_000004025886_Smalle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4000" cy="3429000"/>
          </a:xfrm>
          <a:prstGeom prst="rect">
            <a:avLst/>
          </a:prstGeom>
        </p:spPr>
      </p:pic>
      <p:sp>
        <p:nvSpPr>
          <p:cNvPr id="5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4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Impact point_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L_ChemistryLabs_Lancaster__30Jul2010_015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7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9142413" cy="3429000"/>
          </a:xfrm>
          <a:prstGeom prst="rect">
            <a:avLst/>
          </a:prstGeom>
        </p:spPr>
        <p:txBody>
          <a:bodyPr anchor="ctr" anchorCtr="0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Click on icon to insert your own image instead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one big, bold point to give your message impact (40pt Arial regular).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8820472" y="0"/>
            <a:ext cx="321940" cy="3429000"/>
          </a:xfrm>
          <a:prstGeom prst="rect">
            <a:avLst/>
          </a:prstGeom>
        </p:spPr>
        <p:txBody>
          <a:bodyPr vert="vert270" lIns="144000" tIns="90000"/>
          <a:lstStyle>
            <a:lvl1pPr algn="r">
              <a:buNone/>
              <a:defRPr sz="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to insert  photo credits here in black or white whichever  suits best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88000" anchor="b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400" cap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to type a ‘Thank’ you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7413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72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Click here for your closing point and/or thank you - end all presentations with this closing slide.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y &amp; becau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429000"/>
          </a:xfrm>
          <a:prstGeom prst="rect">
            <a:avLst/>
          </a:prstGeom>
          <a:noFill/>
        </p:spPr>
        <p:txBody>
          <a:bodyPr lIns="360000" tIns="360000" rIns="360000" bIns="25200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cap="all" baseline="0">
                <a:solidFill>
                  <a:srgbClr val="3FCFD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WHY: CLICK here TO TYPE your “why” question?</a:t>
            </a:r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429000"/>
            <a:ext cx="9144000" cy="3429000"/>
          </a:xfrm>
          <a:prstGeom prst="rect">
            <a:avLst/>
          </a:prstGeom>
          <a:noFill/>
        </p:spPr>
        <p:txBody>
          <a:bodyPr lIns="360000" tIns="288000" rIns="360000" bIns="36000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800" b="1" cap="all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dirty="0" smtClean="0"/>
              <a:t>BECAUSE: click here to type your answer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8" y="728663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GB" dirty="0" smtClean="0"/>
              <a:t>FORMAT:  WHY: as black text and in bold, remaining text as blue and in regular</a:t>
            </a:r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95288" y="5373216"/>
            <a:ext cx="5077072" cy="540060"/>
          </a:xfrm>
          <a:prstGeom prst="rect">
            <a:avLst/>
          </a:prstGeom>
          <a:noFill/>
        </p:spPr>
        <p:txBody>
          <a:bodyPr anchor="ctr" anchorCtr="0"/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1" baseline="0">
                <a:solidFill>
                  <a:srgbClr val="FF0000"/>
                </a:solidFill>
                <a:latin typeface="Arial Narrow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FORMAT:  BECAUSE: as black text and in bold, remaining text as white and in regular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1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RC_Logo_Landscape_RGB_2013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6948000" y="6120000"/>
            <a:ext cx="1800000" cy="3907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3FC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CEH_PMS_RGB.png"/>
          <p:cNvPicPr>
            <a:picLocks noChangeAspect="1"/>
          </p:cNvPicPr>
          <p:nvPr/>
        </p:nvPicPr>
        <p:blipFill>
          <a:blip r:embed="rId11" cstate="print"/>
          <a:srcRect l="10868" t="32491" r="8698" b="39833"/>
          <a:stretch>
            <a:fillRect/>
          </a:stretch>
        </p:blipFill>
        <p:spPr>
          <a:xfrm>
            <a:off x="388221" y="6087483"/>
            <a:ext cx="1800000" cy="4378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0" r:id="rId2"/>
    <p:sldLayoutId id="2147483673" r:id="rId3"/>
    <p:sldLayoutId id="2147483674" r:id="rId4"/>
    <p:sldLayoutId id="2147483773" r:id="rId5"/>
    <p:sldLayoutId id="2147483675" r:id="rId6"/>
    <p:sldLayoutId id="2147483774" r:id="rId7"/>
    <p:sldLayoutId id="2147483697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rgbClr val="3FC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CEH_WO_PMS_RGB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5895" y="5570320"/>
            <a:ext cx="2240552" cy="1584000"/>
          </a:xfrm>
          <a:prstGeom prst="rect">
            <a:avLst/>
          </a:prstGeom>
        </p:spPr>
      </p:pic>
      <p:pic>
        <p:nvPicPr>
          <p:cNvPr id="5" name="Picture 4" descr="NERC-Logo_Landscape_Reverse_WhiteOut.pn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6840464" y="6210000"/>
            <a:ext cx="1908000" cy="2820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75" r:id="rId5"/>
    <p:sldLayoutId id="2147483706" r:id="rId6"/>
    <p:sldLayoutId id="2147483776" r:id="rId7"/>
    <p:sldLayoutId id="2147483707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RC_Logo_Landscape_RGB_2013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6948000" y="6120000"/>
            <a:ext cx="1800000" cy="3907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rgbClr val="A2D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CEH_PMS_RGB.png"/>
          <p:cNvPicPr>
            <a:picLocks noChangeAspect="1"/>
          </p:cNvPicPr>
          <p:nvPr/>
        </p:nvPicPr>
        <p:blipFill>
          <a:blip r:embed="rId11" cstate="print"/>
          <a:srcRect l="10868" t="32491" r="8698" b="39833"/>
          <a:stretch>
            <a:fillRect/>
          </a:stretch>
        </p:blipFill>
        <p:spPr>
          <a:xfrm>
            <a:off x="388221" y="6087483"/>
            <a:ext cx="1800000" cy="4378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94" r:id="rId3"/>
    <p:sldLayoutId id="2147483680" r:id="rId4"/>
    <p:sldLayoutId id="2147483777" r:id="rId5"/>
    <p:sldLayoutId id="2147483681" r:id="rId6"/>
    <p:sldLayoutId id="2147483778" r:id="rId7"/>
    <p:sldLayoutId id="2147483698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29000"/>
            <a:ext cx="9144000" cy="3429000"/>
          </a:xfrm>
          <a:prstGeom prst="rect">
            <a:avLst/>
          </a:prstGeom>
          <a:solidFill>
            <a:srgbClr val="A2D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CEH_WO_PMS_RGB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5895" y="5570320"/>
            <a:ext cx="2240552" cy="1584000"/>
          </a:xfrm>
          <a:prstGeom prst="rect">
            <a:avLst/>
          </a:prstGeom>
        </p:spPr>
      </p:pic>
      <p:pic>
        <p:nvPicPr>
          <p:cNvPr id="5" name="Picture 4" descr="NERC-Logo_Landscape_Reverse_WhiteOut.pn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6768456" y="6210000"/>
            <a:ext cx="1908000" cy="2820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79" r:id="rId3"/>
    <p:sldLayoutId id="2147483712" r:id="rId4"/>
    <p:sldLayoutId id="2147483780" r:id="rId5"/>
    <p:sldLayoutId id="2147483713" r:id="rId6"/>
    <p:sldLayoutId id="2147483781" r:id="rId7"/>
    <p:sldLayoutId id="214748371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RC_Logo_Landscape_RGB_2013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948464" y="6120000"/>
            <a:ext cx="1800000" cy="3907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728663"/>
          </a:xfrm>
          <a:prstGeom prst="rect">
            <a:avLst/>
          </a:prstGeom>
          <a:solidFill>
            <a:srgbClr val="3FC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CEH_PMS_RGB.png"/>
          <p:cNvPicPr>
            <a:picLocks noChangeAspect="1"/>
          </p:cNvPicPr>
          <p:nvPr/>
        </p:nvPicPr>
        <p:blipFill>
          <a:blip r:embed="rId9" cstate="print"/>
          <a:srcRect l="10868" t="32491" r="8698" b="39833"/>
          <a:stretch>
            <a:fillRect/>
          </a:stretch>
        </p:blipFill>
        <p:spPr>
          <a:xfrm>
            <a:off x="388221" y="6087483"/>
            <a:ext cx="1800000" cy="4378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9" r:id="rId2"/>
    <p:sldLayoutId id="2147483783" r:id="rId3"/>
    <p:sldLayoutId id="2147483784" r:id="rId4"/>
    <p:sldLayoutId id="2147483782" r:id="rId5"/>
    <p:sldLayoutId id="214748371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RC_Logo_Landscape_RGB_2013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948464" y="6120000"/>
            <a:ext cx="1800000" cy="3907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728663"/>
          </a:xfrm>
          <a:prstGeom prst="rect">
            <a:avLst/>
          </a:prstGeom>
          <a:solidFill>
            <a:srgbClr val="A2DA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CEH_PMS_RGB.png"/>
          <p:cNvPicPr>
            <a:picLocks noChangeAspect="1"/>
          </p:cNvPicPr>
          <p:nvPr/>
        </p:nvPicPr>
        <p:blipFill>
          <a:blip r:embed="rId9" cstate="print"/>
          <a:srcRect l="10868" t="32491" r="8698" b="39833"/>
          <a:stretch>
            <a:fillRect/>
          </a:stretch>
        </p:blipFill>
        <p:spPr>
          <a:xfrm>
            <a:off x="388221" y="6087483"/>
            <a:ext cx="1800000" cy="4378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3" r:id="rId2"/>
    <p:sldLayoutId id="2147483785" r:id="rId3"/>
    <p:sldLayoutId id="2147483786" r:id="rId4"/>
    <p:sldLayoutId id="2147483700" r:id="rId5"/>
    <p:sldLayoutId id="214748371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cap="all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6.png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26" Type="http://schemas.openxmlformats.org/officeDocument/2006/relationships/image" Target="../media/image72.png"/><Relationship Id="rId39" Type="http://schemas.openxmlformats.org/officeDocument/2006/relationships/image" Target="../media/image85.jpeg"/><Relationship Id="rId21" Type="http://schemas.openxmlformats.org/officeDocument/2006/relationships/image" Target="../media/image67.png"/><Relationship Id="rId34" Type="http://schemas.openxmlformats.org/officeDocument/2006/relationships/image" Target="../media/image80.png"/><Relationship Id="rId42" Type="http://schemas.openxmlformats.org/officeDocument/2006/relationships/image" Target="../media/image88.jpeg"/><Relationship Id="rId47" Type="http://schemas.openxmlformats.org/officeDocument/2006/relationships/image" Target="../media/image93.jpeg"/><Relationship Id="rId50" Type="http://schemas.openxmlformats.org/officeDocument/2006/relationships/image" Target="../media/image96.png"/><Relationship Id="rId55" Type="http://schemas.openxmlformats.org/officeDocument/2006/relationships/image" Target="../media/image101.png"/><Relationship Id="rId63" Type="http://schemas.openxmlformats.org/officeDocument/2006/relationships/image" Target="../media/image108.png"/><Relationship Id="rId68" Type="http://schemas.openxmlformats.org/officeDocument/2006/relationships/image" Target="../media/image113.png"/><Relationship Id="rId7" Type="http://schemas.openxmlformats.org/officeDocument/2006/relationships/image" Target="../media/image53.png"/><Relationship Id="rId71" Type="http://schemas.openxmlformats.org/officeDocument/2006/relationships/image" Target="../media/image116.jpe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9" Type="http://schemas.openxmlformats.org/officeDocument/2006/relationships/image" Target="../media/image75.png"/><Relationship Id="rId11" Type="http://schemas.openxmlformats.org/officeDocument/2006/relationships/image" Target="../media/image57.png"/><Relationship Id="rId24" Type="http://schemas.openxmlformats.org/officeDocument/2006/relationships/image" Target="../media/image70.png"/><Relationship Id="rId32" Type="http://schemas.openxmlformats.org/officeDocument/2006/relationships/image" Target="../media/image78.png"/><Relationship Id="rId37" Type="http://schemas.openxmlformats.org/officeDocument/2006/relationships/image" Target="../media/image83.png"/><Relationship Id="rId40" Type="http://schemas.openxmlformats.org/officeDocument/2006/relationships/image" Target="../media/image86.jpeg"/><Relationship Id="rId45" Type="http://schemas.openxmlformats.org/officeDocument/2006/relationships/image" Target="../media/image91.jpeg"/><Relationship Id="rId53" Type="http://schemas.openxmlformats.org/officeDocument/2006/relationships/image" Target="../media/image99.png"/><Relationship Id="rId58" Type="http://schemas.openxmlformats.org/officeDocument/2006/relationships/image" Target="../media/image104.jpeg"/><Relationship Id="rId66" Type="http://schemas.openxmlformats.org/officeDocument/2006/relationships/image" Target="../media/image111.png"/><Relationship Id="rId74" Type="http://schemas.openxmlformats.org/officeDocument/2006/relationships/image" Target="../media/image119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23" Type="http://schemas.openxmlformats.org/officeDocument/2006/relationships/image" Target="../media/image69.png"/><Relationship Id="rId28" Type="http://schemas.openxmlformats.org/officeDocument/2006/relationships/image" Target="../media/image74.png"/><Relationship Id="rId36" Type="http://schemas.openxmlformats.org/officeDocument/2006/relationships/image" Target="../media/image82.png"/><Relationship Id="rId49" Type="http://schemas.openxmlformats.org/officeDocument/2006/relationships/image" Target="../media/image95.png"/><Relationship Id="rId57" Type="http://schemas.openxmlformats.org/officeDocument/2006/relationships/image" Target="../media/image103.png"/><Relationship Id="rId61" Type="http://schemas.openxmlformats.org/officeDocument/2006/relationships/image" Target="../media/image106.jpe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31" Type="http://schemas.openxmlformats.org/officeDocument/2006/relationships/image" Target="../media/image77.png"/><Relationship Id="rId44" Type="http://schemas.openxmlformats.org/officeDocument/2006/relationships/image" Target="../media/image90.png"/><Relationship Id="rId52" Type="http://schemas.openxmlformats.org/officeDocument/2006/relationships/image" Target="../media/image98.png"/><Relationship Id="rId60" Type="http://schemas.openxmlformats.org/officeDocument/2006/relationships/hyperlink" Target="https://www.google.co.uk/url?q=http://www.wcl.org.uk/britishecologicalsociety.asp&amp;sa=U&amp;ei=6ORYU_6FOIPBO5GegOgO&amp;ved=0CDAQ9QEwAQ&amp;usg=AFQjCNGI3dHEUSxIc7j5W8MLBKT-1h81cw" TargetMode="External"/><Relationship Id="rId65" Type="http://schemas.openxmlformats.org/officeDocument/2006/relationships/image" Target="../media/image110.png"/><Relationship Id="rId73" Type="http://schemas.openxmlformats.org/officeDocument/2006/relationships/image" Target="../media/image118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Relationship Id="rId27" Type="http://schemas.openxmlformats.org/officeDocument/2006/relationships/image" Target="../media/image73.png"/><Relationship Id="rId30" Type="http://schemas.openxmlformats.org/officeDocument/2006/relationships/image" Target="../media/image76.png"/><Relationship Id="rId35" Type="http://schemas.openxmlformats.org/officeDocument/2006/relationships/image" Target="../media/image81.png"/><Relationship Id="rId43" Type="http://schemas.openxmlformats.org/officeDocument/2006/relationships/image" Target="../media/image89.jpeg"/><Relationship Id="rId48" Type="http://schemas.openxmlformats.org/officeDocument/2006/relationships/image" Target="../media/image94.jpeg"/><Relationship Id="rId56" Type="http://schemas.openxmlformats.org/officeDocument/2006/relationships/image" Target="../media/image102.png"/><Relationship Id="rId64" Type="http://schemas.openxmlformats.org/officeDocument/2006/relationships/image" Target="../media/image109.png"/><Relationship Id="rId69" Type="http://schemas.openxmlformats.org/officeDocument/2006/relationships/image" Target="../media/image114.png"/><Relationship Id="rId8" Type="http://schemas.openxmlformats.org/officeDocument/2006/relationships/image" Target="../media/image54.png"/><Relationship Id="rId51" Type="http://schemas.openxmlformats.org/officeDocument/2006/relationships/image" Target="../media/image97.png"/><Relationship Id="rId72" Type="http://schemas.openxmlformats.org/officeDocument/2006/relationships/image" Target="../media/image117.jpeg"/><Relationship Id="rId3" Type="http://schemas.openxmlformats.org/officeDocument/2006/relationships/image" Target="../media/image49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5" Type="http://schemas.openxmlformats.org/officeDocument/2006/relationships/image" Target="../media/image71.jpeg"/><Relationship Id="rId33" Type="http://schemas.openxmlformats.org/officeDocument/2006/relationships/image" Target="../media/image79.png"/><Relationship Id="rId38" Type="http://schemas.openxmlformats.org/officeDocument/2006/relationships/image" Target="../media/image84.png"/><Relationship Id="rId46" Type="http://schemas.openxmlformats.org/officeDocument/2006/relationships/image" Target="../media/image92.jpeg"/><Relationship Id="rId59" Type="http://schemas.openxmlformats.org/officeDocument/2006/relationships/image" Target="../media/image105.jpeg"/><Relationship Id="rId67" Type="http://schemas.openxmlformats.org/officeDocument/2006/relationships/image" Target="../media/image112.png"/><Relationship Id="rId20" Type="http://schemas.openxmlformats.org/officeDocument/2006/relationships/image" Target="../media/image66.png"/><Relationship Id="rId41" Type="http://schemas.openxmlformats.org/officeDocument/2006/relationships/image" Target="../media/image87.jpeg"/><Relationship Id="rId54" Type="http://schemas.openxmlformats.org/officeDocument/2006/relationships/image" Target="../media/image100.png"/><Relationship Id="rId62" Type="http://schemas.openxmlformats.org/officeDocument/2006/relationships/image" Target="../media/image107.png"/><Relationship Id="rId70" Type="http://schemas.openxmlformats.org/officeDocument/2006/relationships/image" Target="../media/image115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sz="3600" dirty="0" smtClean="0"/>
          </a:p>
          <a:p>
            <a:endParaRPr lang="en-GB" sz="3600" dirty="0" smtClean="0"/>
          </a:p>
          <a:p>
            <a:pPr>
              <a:spcAft>
                <a:spcPts val="600"/>
              </a:spcAft>
            </a:pPr>
            <a:r>
              <a:rPr lang="en-GB" sz="3600" dirty="0" smtClean="0"/>
              <a:t>Scotland </a:t>
            </a:r>
            <a:r>
              <a:rPr lang="en-GB" sz="3600" dirty="0"/>
              <a:t>within the European </a:t>
            </a:r>
            <a:r>
              <a:rPr lang="en-GB" sz="3600" dirty="0" smtClean="0"/>
              <a:t>Union</a:t>
            </a:r>
          </a:p>
          <a:p>
            <a:r>
              <a:rPr lang="en-GB" sz="2800" dirty="0" smtClean="0"/>
              <a:t>Allan Watt, CEH Edinburgh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1" t="32965" r="12590" b="21809"/>
          <a:stretch/>
        </p:blipFill>
        <p:spPr>
          <a:xfrm>
            <a:off x="0" y="9790"/>
            <a:ext cx="9144000" cy="464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200" dirty="0"/>
              <a:t>E</a:t>
            </a:r>
            <a:r>
              <a:rPr lang="en-GB" sz="3200" dirty="0" smtClean="0"/>
              <a:t>STIMAP</a:t>
            </a:r>
            <a:r>
              <a:rPr lang="en-GB" sz="3200" dirty="0"/>
              <a:t>: </a:t>
            </a:r>
            <a:r>
              <a:rPr lang="en-GB" sz="3200" dirty="0" smtClean="0"/>
              <a:t>service </a:t>
            </a:r>
            <a:r>
              <a:rPr lang="en-GB" sz="3200" dirty="0"/>
              <a:t>mapping at </a:t>
            </a:r>
            <a:r>
              <a:rPr lang="en-GB" sz="3200" dirty="0" smtClean="0"/>
              <a:t>European </a:t>
            </a:r>
            <a:r>
              <a:rPr lang="en-GB" sz="3200" dirty="0"/>
              <a:t>scale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7" y="836712"/>
            <a:ext cx="2304255" cy="3261265"/>
          </a:xfrm>
          <a:prstGeom prst="rect">
            <a:avLst/>
          </a:prstGeom>
          <a:ln cap="flat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0" t="11550" r="17691" b="49119"/>
          <a:stretch/>
        </p:blipFill>
        <p:spPr>
          <a:xfrm>
            <a:off x="2627784" y="1134036"/>
            <a:ext cx="3122802" cy="2293648"/>
          </a:xfrm>
          <a:prstGeom prst="rect">
            <a:avLst/>
          </a:prstGeom>
          <a:ln w="12700" cap="flat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473695" y="764704"/>
            <a:ext cx="3836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Cultural ecosystem services: recreation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750586" y="1628800"/>
            <a:ext cx="25889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Recreation potential: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Degree of naturalness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Nature protection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Water component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48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200" dirty="0"/>
              <a:t>E</a:t>
            </a:r>
            <a:r>
              <a:rPr lang="en-GB" sz="3200" dirty="0" smtClean="0"/>
              <a:t>STIMAP</a:t>
            </a:r>
            <a:r>
              <a:rPr lang="en-GB" sz="3200" dirty="0"/>
              <a:t>: </a:t>
            </a:r>
            <a:r>
              <a:rPr lang="en-GB" sz="3200" dirty="0" smtClean="0"/>
              <a:t>service </a:t>
            </a:r>
            <a:r>
              <a:rPr lang="en-GB" sz="3200" dirty="0"/>
              <a:t>mapping at </a:t>
            </a:r>
            <a:r>
              <a:rPr lang="en-GB" sz="3200" dirty="0" smtClean="0"/>
              <a:t>European </a:t>
            </a:r>
            <a:r>
              <a:rPr lang="en-GB" sz="3200" dirty="0"/>
              <a:t>scale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836712"/>
            <a:ext cx="2304255" cy="3261265"/>
          </a:xfrm>
          <a:prstGeom prst="rect">
            <a:avLst/>
          </a:prstGeom>
          <a:ln cap="flat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0" t="11550" r="17691" b="49119"/>
          <a:stretch/>
        </p:blipFill>
        <p:spPr>
          <a:xfrm>
            <a:off x="2627784" y="1134036"/>
            <a:ext cx="3122802" cy="2293648"/>
          </a:xfrm>
          <a:prstGeom prst="rect">
            <a:avLst/>
          </a:prstGeom>
          <a:ln w="12700" cap="flat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473695" y="764704"/>
            <a:ext cx="3836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Cultural ecosystem services: recreation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750586" y="1628800"/>
            <a:ext cx="25889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Recreation potential: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Degree of naturalness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Nature protection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Water component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5" t="17779" r="27272" b="36160"/>
          <a:stretch/>
        </p:blipFill>
        <p:spPr>
          <a:xfrm>
            <a:off x="2313321" y="3497925"/>
            <a:ext cx="3392430" cy="334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12201" r="29618" b="42650"/>
          <a:stretch/>
        </p:blipFill>
        <p:spPr>
          <a:xfrm>
            <a:off x="5764462" y="3498297"/>
            <a:ext cx="3348000" cy="334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1312" y="3497924"/>
            <a:ext cx="3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Recreation potential indexes for Europe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6073" y="3501008"/>
            <a:ext cx="346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Recreation Opportunity Spectrum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427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200" dirty="0"/>
              <a:t>ESTIMAP- nature based recreation potential</a:t>
            </a:r>
          </a:p>
        </p:txBody>
      </p:sp>
      <p:pic>
        <p:nvPicPr>
          <p:cNvPr id="7" name="Picture 6" descr="ROS2_local-roads.g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4821" y="1000628"/>
            <a:ext cx="2663190" cy="2058035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69" y="3253497"/>
            <a:ext cx="2681242" cy="2088232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619671" y="721596"/>
            <a:ext cx="7307303" cy="4867644"/>
            <a:chOff x="1619672" y="1977219"/>
            <a:chExt cx="7307303" cy="4867644"/>
          </a:xfrm>
        </p:grpSpPr>
        <p:pic>
          <p:nvPicPr>
            <p:cNvPr id="12" name="Picture 11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3" y="2256251"/>
              <a:ext cx="5867142" cy="4341101"/>
            </a:xfrm>
            <a:prstGeom prst="rect">
              <a:avLst/>
            </a:prstGeom>
          </p:spPr>
        </p:pic>
        <p:cxnSp>
          <p:nvCxnSpPr>
            <p:cNvPr id="13" name="Straight Arrow Connector 12"/>
            <p:cNvCxnSpPr/>
            <p:nvPr/>
          </p:nvCxnSpPr>
          <p:spPr>
            <a:xfrm flipV="1">
              <a:off x="1619672" y="3429000"/>
              <a:ext cx="2643750" cy="187220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6011204" y="1977219"/>
              <a:ext cx="282693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GB" sz="1600" dirty="0" smtClean="0"/>
                <a:t>Nature recreational potential </a:t>
              </a:r>
              <a:endParaRPr lang="en-GB" sz="16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184271" y="6506309"/>
              <a:ext cx="565386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GB" sz="1600" dirty="0" smtClean="0"/>
                <a:t>Nature based recreational opportunity (includes access data)</a:t>
              </a:r>
              <a:endParaRPr lang="en-GB" sz="1600" dirty="0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526118"/>
            <a:ext cx="16859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4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200" dirty="0" smtClean="0"/>
              <a:t>Scale, precision and </a:t>
            </a:r>
            <a:r>
              <a:rPr lang="en-GB" sz="3200" dirty="0"/>
              <a:t>personal opinion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877532"/>
            <a:ext cx="1685925" cy="99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157" y="692696"/>
            <a:ext cx="7383312" cy="52200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48402" y="2999812"/>
            <a:ext cx="34343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(a) Regional </a:t>
            </a:r>
            <a:r>
              <a:rPr lang="en-GB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administrative boundaries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83667" y="2996952"/>
            <a:ext cx="33739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(b) Model parameterised with EU data</a:t>
            </a:r>
            <a:endParaRPr lang="en-GB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60860" y="5560362"/>
            <a:ext cx="33968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(c) Input from ‘hard’ recreationalist</a:t>
            </a:r>
            <a:endParaRPr lang="en-GB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88924" y="5547344"/>
            <a:ext cx="3294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(d) Input from ‘soft’ recreationalist</a:t>
            </a:r>
            <a:endParaRPr lang="en-GB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109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200" dirty="0" err="1" smtClean="0"/>
              <a:t>OpenNESS</a:t>
            </a:r>
            <a:r>
              <a:rPr lang="en-GB" sz="3200" dirty="0" smtClean="0"/>
              <a:t> Case Studies</a:t>
            </a:r>
            <a:endParaRPr lang="en-GB" sz="3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29832"/>
            <a:ext cx="1685925" cy="990600"/>
          </a:xfrm>
          <a:prstGeom prst="rect">
            <a:avLst/>
          </a:prstGeom>
        </p:spPr>
      </p:pic>
      <p:pic>
        <p:nvPicPr>
          <p:cNvPr id="9" name="Picture 2" descr="Eurooppa_PK_15022012_F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829832"/>
            <a:ext cx="6408712" cy="588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786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Cascade conceptual </a:t>
            </a:r>
            <a:r>
              <a:rPr lang="en-GB" dirty="0" smtClean="0"/>
              <a:t>framework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936" y="778932"/>
            <a:ext cx="7083624" cy="475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897793" y="5863950"/>
            <a:ext cx="3438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(Potschin and Haines-Young, 2011)</a:t>
            </a:r>
          </a:p>
        </p:txBody>
      </p:sp>
      <p:sp>
        <p:nvSpPr>
          <p:cNvPr id="7" name="Rectangle 6"/>
          <p:cNvSpPr/>
          <p:nvPr/>
        </p:nvSpPr>
        <p:spPr>
          <a:xfrm>
            <a:off x="4368800" y="778932"/>
            <a:ext cx="4622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Tool to help clarify </a:t>
            </a:r>
            <a:r>
              <a:rPr lang="en-GB" dirty="0"/>
              <a:t>and focus thinking about complex relationships</a:t>
            </a:r>
            <a:r>
              <a:rPr lang="en-GB" dirty="0" smtClean="0"/>
              <a:t>, and  support communication in projects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868" y="5737982"/>
            <a:ext cx="16859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3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060000" y="5715920"/>
            <a:ext cx="5688632" cy="431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GB" sz="3200" dirty="0" smtClean="0"/>
              <a:t>Model </a:t>
            </a:r>
            <a:r>
              <a:rPr lang="en-GB" sz="3200" dirty="0"/>
              <a:t>for woodland &amp; </a:t>
            </a:r>
            <a:r>
              <a:rPr lang="en-GB" sz="3200" dirty="0" smtClean="0"/>
              <a:t>wetland management</a:t>
            </a:r>
            <a:endParaRPr lang="en-GB" sz="3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868" y="5940416"/>
            <a:ext cx="1685925" cy="990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8052" y="5232849"/>
            <a:ext cx="4830356" cy="8974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 smtClean="0">
              <a:solidFill>
                <a:schemeClr val="tx1"/>
              </a:solidFill>
            </a:endParaRPr>
          </a:p>
          <a:p>
            <a:pPr algn="ctr"/>
            <a:endParaRPr lang="en-GB" b="1" dirty="0" smtClean="0">
              <a:solidFill>
                <a:schemeClr val="tx1"/>
              </a:solidFill>
            </a:endParaRPr>
          </a:p>
          <a:p>
            <a:pPr algn="ctr"/>
            <a:r>
              <a:rPr lang="el-GR" b="1" dirty="0" smtClean="0">
                <a:solidFill>
                  <a:schemeClr val="tx1"/>
                </a:solidFill>
              </a:rPr>
              <a:t>Σ </a:t>
            </a:r>
            <a:r>
              <a:rPr lang="en-GB" b="1" dirty="0" smtClean="0">
                <a:solidFill>
                  <a:schemeClr val="tx1"/>
                </a:solidFill>
              </a:rPr>
              <a:t>Pressure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 rot="5400000">
            <a:off x="2224618" y="4646538"/>
            <a:ext cx="1168398" cy="173565"/>
          </a:xfrm>
          <a:prstGeom prst="leftArrow">
            <a:avLst>
              <a:gd name="adj1" fmla="val 50000"/>
              <a:gd name="adj2" fmla="val 39654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4"/>
          <p:cNvSpPr txBox="1">
            <a:spLocks/>
          </p:cNvSpPr>
          <p:nvPr/>
        </p:nvSpPr>
        <p:spPr>
          <a:xfrm>
            <a:off x="3691467" y="84665"/>
            <a:ext cx="5450946" cy="1676402"/>
          </a:xfrm>
          <a:prstGeom prst="rect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lIns="108000" tIns="0" rIns="0" bIns="0" rtlCol="0" anchor="t" anchorCtr="0">
            <a:noAutofit/>
          </a:bodyPr>
          <a:lstStyle/>
          <a:p>
            <a:pPr algn="ctr"/>
            <a:endParaRPr lang="en-GB" sz="3600" dirty="0"/>
          </a:p>
        </p:txBody>
      </p:sp>
      <p:sp>
        <p:nvSpPr>
          <p:cNvPr id="12" name="Rectangle 11"/>
          <p:cNvSpPr/>
          <p:nvPr/>
        </p:nvSpPr>
        <p:spPr>
          <a:xfrm>
            <a:off x="287868" y="660853"/>
            <a:ext cx="1320799" cy="2919941"/>
          </a:xfrm>
          <a:prstGeom prst="rect">
            <a:avLst/>
          </a:prstGeom>
          <a:solidFill>
            <a:srgbClr val="8CE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Biophysical  structure or process 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Woodland habitat</a:t>
            </a:r>
          </a:p>
          <a:p>
            <a:pPr algn="ctr"/>
            <a:endParaRPr lang="en-GB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GB" b="1" dirty="0" smtClean="0">
                <a:solidFill>
                  <a:schemeClr val="tx1"/>
                </a:solidFill>
              </a:rPr>
              <a:t>Riparian woodland</a:t>
            </a:r>
          </a:p>
          <a:p>
            <a:pPr algn="ctr"/>
            <a:endParaRPr lang="en-GB" b="1" dirty="0" smtClean="0">
              <a:solidFill>
                <a:schemeClr val="tx1"/>
              </a:solidFill>
            </a:endParaRPr>
          </a:p>
          <a:p>
            <a:pPr algn="ctr"/>
            <a:r>
              <a:rPr lang="en-GB" b="1" dirty="0" smtClean="0">
                <a:solidFill>
                  <a:srgbClr val="C00000"/>
                </a:solidFill>
              </a:rPr>
              <a:t>Wetlands </a:t>
            </a:r>
          </a:p>
          <a:p>
            <a:pPr algn="ctr"/>
            <a:endParaRPr lang="en-GB" b="1" dirty="0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23535" y="1278390"/>
            <a:ext cx="1320799" cy="29199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Function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Timber production</a:t>
            </a:r>
          </a:p>
          <a:p>
            <a:pPr algn="ctr"/>
            <a:endParaRPr lang="en-GB" b="1" dirty="0" smtClean="0">
              <a:solidFill>
                <a:schemeClr val="tx1"/>
              </a:solidFill>
            </a:endParaRPr>
          </a:p>
          <a:p>
            <a:pPr algn="ctr"/>
            <a:r>
              <a:rPr lang="en-GB" b="1" dirty="0" smtClean="0">
                <a:solidFill>
                  <a:schemeClr val="tx1"/>
                </a:solidFill>
              </a:rPr>
              <a:t>River shade</a:t>
            </a:r>
          </a:p>
          <a:p>
            <a:pPr algn="ctr"/>
            <a:endParaRPr lang="en-GB" b="1" dirty="0" smtClean="0">
              <a:solidFill>
                <a:srgbClr val="C00000"/>
              </a:solidFill>
            </a:endParaRPr>
          </a:p>
          <a:p>
            <a:pPr algn="ctr"/>
            <a:r>
              <a:rPr lang="en-GB" b="1" dirty="0" smtClean="0">
                <a:solidFill>
                  <a:srgbClr val="C00000"/>
                </a:solidFill>
              </a:rPr>
              <a:t>Breeding Waders </a:t>
            </a:r>
          </a:p>
          <a:p>
            <a:pPr algn="ctr"/>
            <a:r>
              <a:rPr lang="en-GB" b="1" dirty="0" smtClean="0">
                <a:solidFill>
                  <a:srgbClr val="C00000"/>
                </a:solidFill>
              </a:rPr>
              <a:t>(Birds)</a:t>
            </a:r>
          </a:p>
          <a:p>
            <a:pPr algn="ctr"/>
            <a:endParaRPr lang="en-GB" b="1" dirty="0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59202" y="1887990"/>
            <a:ext cx="1320799" cy="29199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Service 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Harvestable products</a:t>
            </a:r>
          </a:p>
          <a:p>
            <a:pPr algn="ctr"/>
            <a:r>
              <a:rPr lang="en-GB" b="1" dirty="0" smtClean="0">
                <a:solidFill>
                  <a:schemeClr val="tx1"/>
                </a:solidFill>
              </a:rPr>
              <a:t>Increased juvenile salmon</a:t>
            </a:r>
          </a:p>
          <a:p>
            <a:pPr algn="ctr"/>
            <a:r>
              <a:rPr lang="en-GB" b="1" dirty="0" smtClean="0">
                <a:solidFill>
                  <a:srgbClr val="C00000"/>
                </a:solidFill>
              </a:rPr>
              <a:t>Bird watching</a:t>
            </a:r>
          </a:p>
          <a:p>
            <a:pPr algn="ctr"/>
            <a:r>
              <a:rPr lang="en-GB" b="1" dirty="0" smtClean="0">
                <a:solidFill>
                  <a:schemeClr val="accent4">
                    <a:lumMod val="75000"/>
                  </a:schemeClr>
                </a:solidFill>
              </a:rPr>
              <a:t>All increase Recreation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45670" y="2497590"/>
            <a:ext cx="1320799" cy="2919941"/>
          </a:xfrm>
          <a:prstGeom prst="rect">
            <a:avLst/>
          </a:prstGeom>
          <a:solidFill>
            <a:srgbClr val="3FCF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Benefits</a:t>
            </a:r>
          </a:p>
          <a:p>
            <a:pPr algn="ctr"/>
            <a:r>
              <a:rPr lang="en-GB" b="1" dirty="0" smtClean="0">
                <a:solidFill>
                  <a:schemeClr val="tx1"/>
                </a:solidFill>
              </a:rPr>
              <a:t>Increased 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Buildings materials 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Fuel</a:t>
            </a:r>
          </a:p>
          <a:p>
            <a:pPr algn="ctr"/>
            <a:r>
              <a:rPr lang="en-GB" b="1" dirty="0" smtClean="0">
                <a:solidFill>
                  <a:schemeClr val="tx1"/>
                </a:solidFill>
              </a:rPr>
              <a:t> Fishing</a:t>
            </a:r>
          </a:p>
          <a:p>
            <a:pPr algn="ctr"/>
            <a:r>
              <a:rPr lang="en-GB" b="1" dirty="0" smtClean="0">
                <a:solidFill>
                  <a:srgbClr val="C00000"/>
                </a:solidFill>
              </a:rPr>
              <a:t>Birding </a:t>
            </a:r>
          </a:p>
          <a:p>
            <a:pPr algn="ctr"/>
            <a:r>
              <a:rPr lang="en-GB" b="1" dirty="0" smtClean="0">
                <a:solidFill>
                  <a:schemeClr val="accent4">
                    <a:lumMod val="75000"/>
                  </a:schemeClr>
                </a:solidFill>
              </a:rPr>
              <a:t>Increased health &amp; happiness</a:t>
            </a: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247469" y="3191860"/>
            <a:ext cx="1253064" cy="29199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Value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£ Timber </a:t>
            </a:r>
          </a:p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£ Fuel</a:t>
            </a:r>
          </a:p>
          <a:p>
            <a:pPr algn="ctr"/>
            <a:endParaRPr lang="en-GB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GB" b="1" dirty="0" smtClean="0">
                <a:solidFill>
                  <a:schemeClr val="tx1"/>
                </a:solidFill>
              </a:rPr>
              <a:t>£ Fishing</a:t>
            </a:r>
          </a:p>
          <a:p>
            <a:pPr algn="ctr"/>
            <a:endParaRPr lang="en-GB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GB" b="1" dirty="0" smtClean="0">
                <a:solidFill>
                  <a:schemeClr val="accent4">
                    <a:lumMod val="75000"/>
                  </a:schemeClr>
                </a:solidFill>
              </a:rPr>
              <a:t>£ Tourism</a:t>
            </a:r>
          </a:p>
          <a:p>
            <a:pPr algn="ctr"/>
            <a:endParaRPr lang="en-GB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en-GB" b="1" dirty="0" smtClean="0">
                <a:solidFill>
                  <a:schemeClr val="accent4">
                    <a:lumMod val="75000"/>
                  </a:schemeClr>
                </a:solidFill>
              </a:rPr>
              <a:t>Non-£ Enjoyment</a:t>
            </a:r>
            <a:endParaRPr lang="en-GB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Curved Down Arrow 16"/>
          <p:cNvSpPr/>
          <p:nvPr/>
        </p:nvSpPr>
        <p:spPr>
          <a:xfrm>
            <a:off x="1570446" y="664731"/>
            <a:ext cx="867955" cy="647175"/>
          </a:xfrm>
          <a:prstGeom prst="curved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Curved Down Arrow 17"/>
          <p:cNvSpPr/>
          <p:nvPr/>
        </p:nvSpPr>
        <p:spPr>
          <a:xfrm>
            <a:off x="3280713" y="1342061"/>
            <a:ext cx="867955" cy="647175"/>
          </a:xfrm>
          <a:prstGeom prst="curved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Curved Down Arrow 18"/>
          <p:cNvSpPr/>
          <p:nvPr/>
        </p:nvSpPr>
        <p:spPr>
          <a:xfrm>
            <a:off x="5007913" y="1925734"/>
            <a:ext cx="867955" cy="647175"/>
          </a:xfrm>
          <a:prstGeom prst="curved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Curved Down Arrow 19"/>
          <p:cNvSpPr/>
          <p:nvPr/>
        </p:nvSpPr>
        <p:spPr>
          <a:xfrm>
            <a:off x="6819780" y="2645929"/>
            <a:ext cx="867955" cy="647175"/>
          </a:xfrm>
          <a:prstGeom prst="curved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Left Arrow 20"/>
          <p:cNvSpPr/>
          <p:nvPr/>
        </p:nvSpPr>
        <p:spPr>
          <a:xfrm rot="5400000">
            <a:off x="331787" y="4379308"/>
            <a:ext cx="1770593" cy="173565"/>
          </a:xfrm>
          <a:prstGeom prst="leftArrow">
            <a:avLst>
              <a:gd name="adj1" fmla="val 50000"/>
              <a:gd name="adj2" fmla="val 39654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118052" y="4504732"/>
            <a:ext cx="3471819" cy="524928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Limit pressure via policy action?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3" name="Left Arrow 22"/>
          <p:cNvSpPr/>
          <p:nvPr/>
        </p:nvSpPr>
        <p:spPr>
          <a:xfrm flipV="1">
            <a:off x="1083734" y="5419110"/>
            <a:ext cx="5181594" cy="220137"/>
          </a:xfrm>
          <a:prstGeom prst="leftArrow">
            <a:avLst>
              <a:gd name="adj1" fmla="val 50000"/>
              <a:gd name="adj2" fmla="val 39654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Left Arrow 23"/>
          <p:cNvSpPr/>
          <p:nvPr/>
        </p:nvSpPr>
        <p:spPr>
          <a:xfrm rot="5400000">
            <a:off x="3494615" y="4917469"/>
            <a:ext cx="694266" cy="139703"/>
          </a:xfrm>
          <a:prstGeom prst="leftArrow">
            <a:avLst>
              <a:gd name="adj1" fmla="val 50000"/>
              <a:gd name="adj2" fmla="val 39654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625600" y="1863124"/>
            <a:ext cx="389467" cy="0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335866" y="2184854"/>
            <a:ext cx="372534" cy="304799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608666" y="2658989"/>
            <a:ext cx="38946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3" idx="3"/>
          </p:cNvCxnSpPr>
          <p:nvPr/>
        </p:nvCxnSpPr>
        <p:spPr>
          <a:xfrm>
            <a:off x="3344334" y="2738361"/>
            <a:ext cx="380999" cy="51329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858000" y="3580795"/>
            <a:ext cx="372534" cy="304799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063067" y="2658987"/>
            <a:ext cx="440266" cy="457200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046134" y="3275995"/>
            <a:ext cx="465669" cy="609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866469" y="4253895"/>
            <a:ext cx="330198" cy="28469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608666" y="3285521"/>
            <a:ext cx="389467" cy="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335866" y="3580795"/>
            <a:ext cx="406401" cy="48365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5113867" y="4453920"/>
            <a:ext cx="423333" cy="508000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6872288" y="4765070"/>
            <a:ext cx="400579" cy="351367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841067" y="4775653"/>
            <a:ext cx="415396" cy="808037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5080001" y="3793520"/>
            <a:ext cx="440266" cy="4572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30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060000" y="5176000"/>
            <a:ext cx="5688632" cy="431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Evaluation of </a:t>
            </a:r>
            <a:r>
              <a:rPr lang="en-GB" dirty="0" smtClean="0"/>
              <a:t>cascade </a:t>
            </a:r>
            <a:r>
              <a:rPr lang="en-GB" dirty="0"/>
              <a:t>model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585772"/>
              </p:ext>
            </p:extLst>
          </p:nvPr>
        </p:nvGraphicFramePr>
        <p:xfrm>
          <a:off x="253999" y="1080784"/>
          <a:ext cx="8737600" cy="5228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633"/>
                <a:gridCol w="2404844"/>
                <a:gridCol w="4529123"/>
              </a:tblGrid>
              <a:tr h="34702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Issue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Appealing aspects of model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Unappealing aspect of model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Simplified version </a:t>
                      </a:r>
                      <a:endParaRPr lang="en-GB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a useful illustration of the processes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really becomes useful [to the group] when it has the detail that relates to the area wherein the project is working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Structure for discussions</a:t>
                      </a:r>
                      <a:endParaRPr lang="en-GB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rather than just a ramie [discussion] around a table, you’ve got a structure to follow [for a discussion]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the points would have come out [anyway] because [the HLF group] is so different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 smtClean="0"/>
                        <a:t>Beneficiaries were important to identify in the model</a:t>
                      </a:r>
                      <a:endParaRPr lang="en-GB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“the benefits and value [boxes in the model, but], value to who?” 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 transparency for external communication </a:t>
                      </a:r>
                      <a:endParaRPr lang="en-GB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present to the wider community our reasoning […] if asked how we came to the decision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sort of presents issues as […] as sort of a linear process, you know where everything just, even the word ‘cascade suggests that there is an inevitability about it all, you know, that [values] will be down to the bottom [….] whereas [….] there are all kinds of different values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Organize information and identify next steps </a:t>
                      </a:r>
                      <a:endParaRPr lang="en-GB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help clarify your thinking about how you were then going to progress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need to include “</a:t>
                      </a:r>
                      <a:r>
                        <a:rPr lang="en-GB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 specific areas of riparian woodland so people have got in their heads a picture of the site rather than a generic term [….and] actually name the river and the stream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endParaRPr lang="en-GB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478541" y="6030749"/>
            <a:ext cx="2548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/>
              <a:t>Esther Carmen </a:t>
            </a:r>
            <a:r>
              <a:rPr lang="en-GB" dirty="0"/>
              <a:t>et al 2015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581" y="0"/>
            <a:ext cx="2088419" cy="14227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868" y="5940416"/>
            <a:ext cx="16859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8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800" dirty="0" smtClean="0"/>
              <a:t>Sharing good practice on the science-policy interface</a:t>
            </a:r>
            <a:endParaRPr lang="en-GB" sz="28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" y="1066800"/>
            <a:ext cx="1586768" cy="249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7539" y="995430"/>
            <a:ext cx="1581184" cy="237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@iFolder\@Bio-Projects\SPIRAL\@SPIRAL briefs\Recommendations_comm_high-level_Page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461800"/>
            <a:ext cx="1760734" cy="24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6" descr="C:\@iFolder\@Bio-Projects\SPIRAL\@SPIRAL briefs\Recommendations_comm_individuals_Page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694" y="3573016"/>
            <a:ext cx="1761888" cy="24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462026"/>
            <a:ext cx="1760710" cy="2491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715" y="3373588"/>
            <a:ext cx="1761627" cy="2491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96" y="1066800"/>
            <a:ext cx="3449428" cy="4878000"/>
          </a:xfrm>
          <a:prstGeom prst="rect">
            <a:avLst/>
          </a:prstGeom>
          <a:ln w="3175" cap="sq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96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-108520" y="0"/>
            <a:ext cx="9433048" cy="728663"/>
          </a:xfrm>
        </p:spPr>
        <p:txBody>
          <a:bodyPr/>
          <a:lstStyle/>
          <a:p>
            <a:r>
              <a:rPr lang="en-GB" sz="2800" dirty="0" smtClean="0"/>
              <a:t>ALTER-Net – a European ecosystem science network</a:t>
            </a:r>
            <a:endParaRPr lang="en-GB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795412"/>
            <a:ext cx="4091041" cy="28910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12" y="3583349"/>
            <a:ext cx="1594872" cy="2398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211" y="3578678"/>
            <a:ext cx="3182943" cy="21166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600" y="1492313"/>
            <a:ext cx="3048000" cy="20269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636" y="787678"/>
            <a:ext cx="1816484" cy="273155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89" y="4125227"/>
            <a:ext cx="2361064" cy="157010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64286" y="3685435"/>
            <a:ext cx="361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www.alter-net.info/summer-school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6084168" y="6045769"/>
            <a:ext cx="2808312" cy="759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091711"/>
            <a:ext cx="1237236" cy="4305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0497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/>
              <a:t>The ecosystem services </a:t>
            </a:r>
            <a:r>
              <a:rPr lang="en-GB" b="1" dirty="0" smtClean="0"/>
              <a:t>concept…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0" y="728663"/>
            <a:ext cx="4378819" cy="2916361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 smtClean="0"/>
              <a:t>“The </a:t>
            </a:r>
            <a:r>
              <a:rPr lang="en-GB" sz="2400" dirty="0"/>
              <a:t>ecosystem services concept is seen by many as a useful paradigm to support decision-making at the complex interface between science, policy and </a:t>
            </a:r>
            <a:r>
              <a:rPr lang="en-GB" sz="2400" dirty="0" smtClean="0"/>
              <a:t>practice”</a:t>
            </a:r>
          </a:p>
          <a:p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1889" t="38652" r="37440" b="24011"/>
          <a:stretch/>
        </p:blipFill>
        <p:spPr>
          <a:xfrm>
            <a:off x="5004048" y="836712"/>
            <a:ext cx="4015989" cy="23042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47720" y="3284984"/>
            <a:ext cx="8428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</a:t>
            </a:r>
            <a:r>
              <a:rPr lang="en-GB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ecosystem services concept </a:t>
            </a: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 in the context of </a:t>
            </a:r>
            <a:r>
              <a:rPr lang="en-GB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Scotland in the </a:t>
            </a: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Union</a:t>
            </a:r>
            <a:r>
              <a:rPr lang="en-GB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sz="2400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83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@OwnCloud\@Other folders\NCI\Papers on natural capital 1991-2000.jpg"/>
          <p:cNvPicPr>
            <a:picLocks noChangeAspect="1" noChangeArrowheads="1"/>
          </p:cNvPicPr>
          <p:nvPr/>
        </p:nvPicPr>
        <p:blipFill rotWithShape="1">
          <a:blip r:embed="rId2" cstate="screen"/>
          <a:srcRect l="6865" t="27061" r="7590" b="27031"/>
          <a:stretch/>
        </p:blipFill>
        <p:spPr bwMode="auto">
          <a:xfrm>
            <a:off x="0" y="757812"/>
            <a:ext cx="7031700" cy="2915984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Natural capital, nature-based solutions…</a:t>
            </a:r>
            <a:endParaRPr lang="en-GB" sz="3100" dirty="0"/>
          </a:p>
        </p:txBody>
      </p:sp>
      <p:pic>
        <p:nvPicPr>
          <p:cNvPr id="9" name="Picture 2" descr="C:\@OwnCloud\@Other folders\NCI\Papers on natural capital 2001-2014.jpg"/>
          <p:cNvPicPr>
            <a:picLocks noChangeAspect="1" noChangeArrowheads="1"/>
          </p:cNvPicPr>
          <p:nvPr/>
        </p:nvPicPr>
        <p:blipFill rotWithShape="1">
          <a:blip r:embed="rId3" cstate="screen"/>
          <a:srcRect l="8591" t="36213" r="8365" b="34222"/>
          <a:stretch/>
        </p:blipFill>
        <p:spPr bwMode="auto">
          <a:xfrm>
            <a:off x="-12981" y="3861048"/>
            <a:ext cx="8113373" cy="22319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936836" y="757812"/>
            <a:ext cx="2207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tx2"/>
                </a:solidFill>
              </a:rPr>
              <a:t>“Natural capital” 1990s</a:t>
            </a:r>
            <a:endParaRPr lang="en-GB" sz="16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1712" y="3683754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tx2"/>
                </a:solidFill>
              </a:rPr>
              <a:t>“Natural capital” 2001-2014</a:t>
            </a:r>
            <a:endParaRPr lang="en-GB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28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The natural capital landscape…</a:t>
            </a:r>
            <a:endParaRPr lang="en-GB" sz="3100" dirty="0"/>
          </a:p>
        </p:txBody>
      </p:sp>
      <p:sp>
        <p:nvSpPr>
          <p:cNvPr id="8" name="Rectangle 7"/>
          <p:cNvSpPr/>
          <p:nvPr/>
        </p:nvSpPr>
        <p:spPr>
          <a:xfrm>
            <a:off x="6804248" y="6021288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51520" y="6021288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107504" y="836712"/>
            <a:ext cx="144016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Academic / research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87824" y="2852936"/>
            <a:ext cx="1440000" cy="11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556792"/>
            <a:ext cx="149703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63688" y="1340768"/>
            <a:ext cx="134742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9512" y="2348880"/>
            <a:ext cx="171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20" y="3140968"/>
            <a:ext cx="47020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03848" y="1412776"/>
            <a:ext cx="862641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339752" y="3501008"/>
            <a:ext cx="946047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491880" y="908720"/>
            <a:ext cx="1170783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139952" y="1700808"/>
            <a:ext cx="69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691680" y="2852936"/>
            <a:ext cx="1080000" cy="30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79512" y="3717032"/>
            <a:ext cx="1440000" cy="154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51520" y="4005064"/>
            <a:ext cx="1440000" cy="124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763688" y="3356992"/>
            <a:ext cx="40137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3347864" y="3140968"/>
            <a:ext cx="676942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899592" y="3212976"/>
            <a:ext cx="4015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1115616" y="2060848"/>
            <a:ext cx="106061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1979712" y="4005064"/>
            <a:ext cx="1440000" cy="103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2670441" y="1844824"/>
            <a:ext cx="965455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4283968" y="2276872"/>
            <a:ext cx="912203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1" cstate="screen"/>
          <a:srcRect/>
          <a:stretch>
            <a:fillRect/>
          </a:stretch>
        </p:blipFill>
        <p:spPr bwMode="auto">
          <a:xfrm>
            <a:off x="2051720" y="2420888"/>
            <a:ext cx="1173913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2" cstate="screen"/>
          <a:srcRect/>
          <a:stretch>
            <a:fillRect/>
          </a:stretch>
        </p:blipFill>
        <p:spPr bwMode="auto">
          <a:xfrm>
            <a:off x="3347864" y="2276872"/>
            <a:ext cx="612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251520" y="2924944"/>
            <a:ext cx="1440000" cy="2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4" cstate="screen"/>
          <a:srcRect/>
          <a:stretch>
            <a:fillRect/>
          </a:stretch>
        </p:blipFill>
        <p:spPr bwMode="auto">
          <a:xfrm>
            <a:off x="1691840" y="908720"/>
            <a:ext cx="1440000" cy="26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5" cstate="screen"/>
          <a:srcRect/>
          <a:stretch>
            <a:fillRect/>
          </a:stretch>
        </p:blipFill>
        <p:spPr bwMode="auto">
          <a:xfrm>
            <a:off x="4067944" y="3212976"/>
            <a:ext cx="1009758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Group 34"/>
          <p:cNvGrpSpPr/>
          <p:nvPr/>
        </p:nvGrpSpPr>
        <p:grpSpPr>
          <a:xfrm>
            <a:off x="4572000" y="838453"/>
            <a:ext cx="4464496" cy="3742619"/>
            <a:chOff x="4572000" y="838453"/>
            <a:chExt cx="4464496" cy="3742619"/>
          </a:xfrm>
        </p:grpSpPr>
        <p:grpSp>
          <p:nvGrpSpPr>
            <p:cNvPr id="36" name="Group 143"/>
            <p:cNvGrpSpPr/>
            <p:nvPr/>
          </p:nvGrpSpPr>
          <p:grpSpPr>
            <a:xfrm>
              <a:off x="4572000" y="908720"/>
              <a:ext cx="4399584" cy="3672352"/>
              <a:chOff x="4572000" y="908720"/>
              <a:chExt cx="4399584" cy="3672352"/>
            </a:xfrm>
          </p:grpSpPr>
          <p:pic>
            <p:nvPicPr>
              <p:cNvPr id="38" name="Picture 13"/>
              <p:cNvPicPr>
                <a:picLocks noChangeAspect="1" noChangeArrowheads="1"/>
              </p:cNvPicPr>
              <p:nvPr/>
            </p:nvPicPr>
            <p:blipFill>
              <a:blip r:embed="rId26" cstate="screen"/>
              <a:srcRect/>
              <a:stretch>
                <a:fillRect/>
              </a:stretch>
            </p:blipFill>
            <p:spPr bwMode="auto">
              <a:xfrm>
                <a:off x="6012160" y="1412776"/>
                <a:ext cx="1440000" cy="283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>
              <a:blip r:embed="rId27" cstate="screen"/>
              <a:srcRect/>
              <a:stretch>
                <a:fillRect/>
              </a:stretch>
            </p:blipFill>
            <p:spPr bwMode="auto">
              <a:xfrm>
                <a:off x="5652120" y="908720"/>
                <a:ext cx="1095326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Picture 2"/>
              <p:cNvPicPr>
                <a:picLocks noChangeAspect="1" noChangeArrowheads="1"/>
              </p:cNvPicPr>
              <p:nvPr/>
            </p:nvPicPr>
            <p:blipFill>
              <a:blip r:embed="rId28" cstate="screen"/>
              <a:srcRect/>
              <a:stretch>
                <a:fillRect/>
              </a:stretch>
            </p:blipFill>
            <p:spPr bwMode="auto">
              <a:xfrm>
                <a:off x="7884368" y="2996952"/>
                <a:ext cx="792581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2"/>
              <p:cNvPicPr>
                <a:picLocks noChangeAspect="1" noChangeArrowheads="1"/>
              </p:cNvPicPr>
              <p:nvPr/>
            </p:nvPicPr>
            <p:blipFill>
              <a:blip r:embed="rId29" cstate="screen"/>
              <a:srcRect/>
              <a:stretch>
                <a:fillRect/>
              </a:stretch>
            </p:blipFill>
            <p:spPr bwMode="auto">
              <a:xfrm>
                <a:off x="5004048" y="1772816"/>
                <a:ext cx="1208077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3"/>
              <p:cNvPicPr>
                <a:picLocks noChangeAspect="1" noChangeArrowheads="1"/>
              </p:cNvPicPr>
              <p:nvPr/>
            </p:nvPicPr>
            <p:blipFill>
              <a:blip r:embed="rId30" cstate="screen"/>
              <a:srcRect/>
              <a:stretch>
                <a:fillRect/>
              </a:stretch>
            </p:blipFill>
            <p:spPr bwMode="auto">
              <a:xfrm>
                <a:off x="4572000" y="2636912"/>
                <a:ext cx="1568000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Picture 5"/>
              <p:cNvPicPr>
                <a:picLocks noChangeAspect="1" noChangeArrowheads="1"/>
              </p:cNvPicPr>
              <p:nvPr/>
            </p:nvPicPr>
            <p:blipFill>
              <a:blip r:embed="rId31" cstate="screen"/>
              <a:srcRect/>
              <a:stretch>
                <a:fillRect/>
              </a:stretch>
            </p:blipFill>
            <p:spPr bwMode="auto">
              <a:xfrm>
                <a:off x="4860032" y="980728"/>
                <a:ext cx="686344" cy="64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7"/>
              <p:cNvPicPr>
                <a:picLocks noChangeAspect="1" noChangeArrowheads="1"/>
              </p:cNvPicPr>
              <p:nvPr/>
            </p:nvPicPr>
            <p:blipFill>
              <a:blip r:embed="rId32" cstate="screen"/>
              <a:srcRect/>
              <a:stretch>
                <a:fillRect/>
              </a:stretch>
            </p:blipFill>
            <p:spPr bwMode="auto">
              <a:xfrm>
                <a:off x="5292080" y="3429000"/>
                <a:ext cx="1255135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Picture 8"/>
              <p:cNvPicPr>
                <a:picLocks noChangeAspect="1" noChangeArrowheads="1"/>
              </p:cNvPicPr>
              <p:nvPr/>
            </p:nvPicPr>
            <p:blipFill>
              <a:blip r:embed="rId33" cstate="screen"/>
              <a:srcRect/>
              <a:stretch>
                <a:fillRect/>
              </a:stretch>
            </p:blipFill>
            <p:spPr bwMode="auto">
              <a:xfrm>
                <a:off x="6804248" y="1844824"/>
                <a:ext cx="473143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Picture 9"/>
              <p:cNvPicPr>
                <a:picLocks noChangeAspect="1" noChangeArrowheads="1"/>
              </p:cNvPicPr>
              <p:nvPr/>
            </p:nvPicPr>
            <p:blipFill>
              <a:blip r:embed="rId34" cstate="screen"/>
              <a:srcRect/>
              <a:stretch>
                <a:fillRect/>
              </a:stretch>
            </p:blipFill>
            <p:spPr bwMode="auto">
              <a:xfrm>
                <a:off x="5580112" y="2204864"/>
                <a:ext cx="720000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" name="Picture 11"/>
              <p:cNvPicPr>
                <a:picLocks noChangeAspect="1" noChangeArrowheads="1"/>
              </p:cNvPicPr>
              <p:nvPr/>
            </p:nvPicPr>
            <p:blipFill>
              <a:blip r:embed="rId35" cstate="screen"/>
              <a:srcRect/>
              <a:stretch>
                <a:fillRect/>
              </a:stretch>
            </p:blipFill>
            <p:spPr bwMode="auto">
              <a:xfrm>
                <a:off x="5364088" y="4077072"/>
                <a:ext cx="511412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Picture 4"/>
              <p:cNvPicPr>
                <a:picLocks noChangeAspect="1" noChangeArrowheads="1"/>
              </p:cNvPicPr>
              <p:nvPr/>
            </p:nvPicPr>
            <p:blipFill>
              <a:blip r:embed="rId36" cstate="screen"/>
              <a:srcRect/>
              <a:stretch>
                <a:fillRect/>
              </a:stretch>
            </p:blipFill>
            <p:spPr bwMode="auto">
              <a:xfrm>
                <a:off x="8028384" y="1628800"/>
                <a:ext cx="943200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" name="Picture 5"/>
              <p:cNvPicPr>
                <a:picLocks noChangeAspect="1" noChangeArrowheads="1"/>
              </p:cNvPicPr>
              <p:nvPr/>
            </p:nvPicPr>
            <p:blipFill>
              <a:blip r:embed="rId37" cstate="screen"/>
              <a:srcRect/>
              <a:stretch>
                <a:fillRect/>
              </a:stretch>
            </p:blipFill>
            <p:spPr bwMode="auto">
              <a:xfrm>
                <a:off x="7524328" y="4293096"/>
                <a:ext cx="1440000" cy="2289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" name="Picture 6"/>
              <p:cNvPicPr>
                <a:picLocks noChangeAspect="1" noChangeArrowheads="1"/>
              </p:cNvPicPr>
              <p:nvPr/>
            </p:nvPicPr>
            <p:blipFill>
              <a:blip r:embed="rId38" cstate="screen"/>
              <a:srcRect/>
              <a:stretch>
                <a:fillRect/>
              </a:stretch>
            </p:blipFill>
            <p:spPr bwMode="auto">
              <a:xfrm>
                <a:off x="6300192" y="2636912"/>
                <a:ext cx="1440000" cy="2544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" name="Picture 10" descr="http://t1.gstatic.com/images?q=tbn:ANd9GcT-orGBBwozSGJBggFixd2HSI5AlbnEddnAR5mLCJM6nmppuL5B"/>
              <p:cNvPicPr>
                <a:picLocks noChangeAspect="1" noChangeArrowheads="1"/>
              </p:cNvPicPr>
              <p:nvPr/>
            </p:nvPicPr>
            <p:blipFill>
              <a:blip r:embed="rId39" cstate="screen"/>
              <a:srcRect/>
              <a:stretch>
                <a:fillRect/>
              </a:stretch>
            </p:blipFill>
            <p:spPr bwMode="auto">
              <a:xfrm>
                <a:off x="7380312" y="3501008"/>
                <a:ext cx="932583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" name="Picture 4" descr="http://t3.gstatic.com/images?q=tbn:ANd9GcRTzl0RvQO1FvVXRb839tJjLsBhldPhuP3lS9Jq-l-Uk9Nt4S95sA"/>
              <p:cNvPicPr>
                <a:picLocks noChangeAspect="1" noChangeArrowheads="1"/>
              </p:cNvPicPr>
              <p:nvPr/>
            </p:nvPicPr>
            <p:blipFill>
              <a:blip r:embed="rId40" cstate="screen"/>
              <a:srcRect/>
              <a:stretch>
                <a:fillRect/>
              </a:stretch>
            </p:blipFill>
            <p:spPr bwMode="auto">
              <a:xfrm>
                <a:off x="7308304" y="3933056"/>
                <a:ext cx="1440000" cy="165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Picture 34" descr="http://www.edsuite.com/photos/photos_227/olam-logo.jpg"/>
              <p:cNvPicPr>
                <a:picLocks noChangeAspect="1" noChangeArrowheads="1"/>
              </p:cNvPicPr>
              <p:nvPr/>
            </p:nvPicPr>
            <p:blipFill>
              <a:blip r:embed="rId41" cstate="screen"/>
              <a:srcRect/>
              <a:stretch>
                <a:fillRect/>
              </a:stretch>
            </p:blipFill>
            <p:spPr bwMode="auto">
              <a:xfrm>
                <a:off x="6660232" y="2204864"/>
                <a:ext cx="1037750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38" descr="http://www.setyoufreenews.com/wp-content/uploads/2011/12/Pioneer-Hi-Bred-International-Inc-1024x929.jpg"/>
              <p:cNvPicPr>
                <a:picLocks noChangeAspect="1" noChangeArrowheads="1"/>
              </p:cNvPicPr>
              <p:nvPr/>
            </p:nvPicPr>
            <p:blipFill>
              <a:blip r:embed="rId42" cstate="screen"/>
              <a:srcRect/>
              <a:stretch>
                <a:fillRect/>
              </a:stretch>
            </p:blipFill>
            <p:spPr bwMode="auto">
              <a:xfrm>
                <a:off x="6660232" y="3429000"/>
                <a:ext cx="555462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Picture 2" descr="http://t2.gstatic.com/images?q=tbn:ANd9GcReSbD5OxkH1aunFOAwY0vqZvZRNDbGSMFpxXWbxYDMA3vaMFyD6A"/>
              <p:cNvPicPr>
                <a:picLocks noChangeAspect="1" noChangeArrowheads="1"/>
              </p:cNvPicPr>
              <p:nvPr/>
            </p:nvPicPr>
            <p:blipFill>
              <a:blip r:embed="rId43" cstate="screen"/>
              <a:srcRect/>
              <a:stretch>
                <a:fillRect/>
              </a:stretch>
            </p:blipFill>
            <p:spPr bwMode="auto">
              <a:xfrm>
                <a:off x="8460432" y="3429000"/>
                <a:ext cx="480208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20" descr="http://www.thedividendpig.com/wp-content/uploads/2011/02/nestle1.png"/>
              <p:cNvPicPr>
                <a:picLocks noChangeAspect="1" noChangeArrowheads="1"/>
              </p:cNvPicPr>
              <p:nvPr/>
            </p:nvPicPr>
            <p:blipFill>
              <a:blip r:embed="rId44" cstate="screen"/>
              <a:srcRect/>
              <a:stretch>
                <a:fillRect/>
              </a:stretch>
            </p:blipFill>
            <p:spPr bwMode="auto">
              <a:xfrm>
                <a:off x="7884368" y="2132856"/>
                <a:ext cx="960000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8" descr="http://t1.gstatic.com/images?q=tbn:ANd9GcS0U98ok7gdHr-BE12wW-0uJe2_EGiHXPJ3r3tXcj_GkNLo3W7d"/>
              <p:cNvPicPr>
                <a:picLocks noChangeAspect="1" noChangeArrowheads="1"/>
              </p:cNvPicPr>
              <p:nvPr/>
            </p:nvPicPr>
            <p:blipFill>
              <a:blip r:embed="rId45" cstate="screen"/>
              <a:srcRect/>
              <a:stretch>
                <a:fillRect/>
              </a:stretch>
            </p:blipFill>
            <p:spPr bwMode="auto">
              <a:xfrm>
                <a:off x="7812360" y="2564904"/>
                <a:ext cx="841104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42" descr="http://4.bp.blogspot.com/-jhR7XMQlr5o/TkzSh41EEWI/AAAAAAAAADQ/YX0VUuNr8WA/s1600/gas-station-logo-shell.jpg"/>
              <p:cNvPicPr>
                <a:picLocks noChangeAspect="1" noChangeArrowheads="1"/>
              </p:cNvPicPr>
              <p:nvPr/>
            </p:nvPicPr>
            <p:blipFill>
              <a:blip r:embed="rId46" cstate="screen"/>
              <a:srcRect/>
              <a:stretch>
                <a:fillRect/>
              </a:stretch>
            </p:blipFill>
            <p:spPr bwMode="auto">
              <a:xfrm>
                <a:off x="7524328" y="1772816"/>
                <a:ext cx="284559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14" descr="http://t1.gstatic.com/images?q=tbn:ANd9GcSDewd--emHPFqtuZU04vs4g0-Vuz94depKu_XLtzEzuSOl0hPj"/>
              <p:cNvPicPr>
                <a:picLocks noChangeAspect="1" noChangeArrowheads="1"/>
              </p:cNvPicPr>
              <p:nvPr/>
            </p:nvPicPr>
            <p:blipFill>
              <a:blip r:embed="rId47" cstate="screen"/>
              <a:srcRect/>
              <a:stretch>
                <a:fillRect/>
              </a:stretch>
            </p:blipFill>
            <p:spPr bwMode="auto">
              <a:xfrm>
                <a:off x="6732240" y="3068960"/>
                <a:ext cx="1076696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12" descr="http://t1.gstatic.com/images?q=tbn:ANd9GcRopNUi_erZyH0fUxvItlIC7P8TxiXb3iIL6PjC43Lpa4YNnQpl"/>
              <p:cNvPicPr>
                <a:picLocks noChangeAspect="1" noChangeArrowheads="1"/>
              </p:cNvPicPr>
              <p:nvPr/>
            </p:nvPicPr>
            <p:blipFill>
              <a:blip r:embed="rId48" cstate="screen"/>
              <a:srcRect/>
              <a:stretch>
                <a:fillRect/>
              </a:stretch>
            </p:blipFill>
            <p:spPr bwMode="auto">
              <a:xfrm>
                <a:off x="6228184" y="4077072"/>
                <a:ext cx="826071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7" name="TextBox 36"/>
            <p:cNvSpPr txBox="1"/>
            <p:nvPr/>
          </p:nvSpPr>
          <p:spPr>
            <a:xfrm>
              <a:off x="7020272" y="838453"/>
              <a:ext cx="2016224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accent1">
                      <a:lumMod val="75000"/>
                    </a:schemeClr>
                  </a:solidFill>
                </a:rPr>
                <a:t>Private sector / business interest</a:t>
              </a:r>
              <a:endParaRPr lang="en-GB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555776" y="3933056"/>
            <a:ext cx="6408712" cy="2736248"/>
            <a:chOff x="2555776" y="3933056"/>
            <a:chExt cx="6408712" cy="2736248"/>
          </a:xfrm>
        </p:grpSpPr>
        <p:sp>
          <p:nvSpPr>
            <p:cNvPr id="62" name="TextBox 31"/>
            <p:cNvSpPr txBox="1"/>
            <p:nvPr/>
          </p:nvSpPr>
          <p:spPr>
            <a:xfrm>
              <a:off x="7524328" y="6021288"/>
              <a:ext cx="1440160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accent1">
                      <a:lumMod val="75000"/>
                    </a:schemeClr>
                  </a:solidFill>
                </a:rPr>
                <a:t>NGO / community</a:t>
              </a:r>
              <a:endParaRPr lang="en-GB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63" name="Group 168"/>
            <p:cNvGrpSpPr/>
            <p:nvPr/>
          </p:nvGrpSpPr>
          <p:grpSpPr>
            <a:xfrm>
              <a:off x="2555776" y="3933056"/>
              <a:ext cx="6255102" cy="2736248"/>
              <a:chOff x="2555776" y="3933056"/>
              <a:chExt cx="6255102" cy="2736248"/>
            </a:xfrm>
          </p:grpSpPr>
          <p:pic>
            <p:nvPicPr>
              <p:cNvPr id="64" name="Picture 2"/>
              <p:cNvPicPr>
                <a:picLocks noChangeAspect="1" noChangeArrowheads="1"/>
              </p:cNvPicPr>
              <p:nvPr/>
            </p:nvPicPr>
            <p:blipFill>
              <a:blip r:embed="rId49" cstate="screen"/>
              <a:srcRect/>
              <a:stretch>
                <a:fillRect/>
              </a:stretch>
            </p:blipFill>
            <p:spPr bwMode="auto">
              <a:xfrm>
                <a:off x="3707904" y="3933056"/>
                <a:ext cx="358449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" name="Picture 7"/>
              <p:cNvPicPr>
                <a:picLocks noChangeAspect="1" noChangeArrowheads="1"/>
              </p:cNvPicPr>
              <p:nvPr/>
            </p:nvPicPr>
            <p:blipFill>
              <a:blip r:embed="rId50" cstate="screen"/>
              <a:srcRect/>
              <a:stretch>
                <a:fillRect/>
              </a:stretch>
            </p:blipFill>
            <p:spPr bwMode="auto">
              <a:xfrm>
                <a:off x="4355976" y="3933056"/>
                <a:ext cx="660000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Picture 9"/>
              <p:cNvPicPr>
                <a:picLocks noChangeAspect="1" noChangeArrowheads="1"/>
              </p:cNvPicPr>
              <p:nvPr/>
            </p:nvPicPr>
            <p:blipFill>
              <a:blip r:embed="rId51" cstate="screen"/>
              <a:srcRect/>
              <a:stretch>
                <a:fillRect/>
              </a:stretch>
            </p:blipFill>
            <p:spPr bwMode="auto">
              <a:xfrm>
                <a:off x="6300192" y="5589240"/>
                <a:ext cx="1080120" cy="431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52" cstate="screen"/>
              <a:srcRect/>
              <a:stretch>
                <a:fillRect/>
              </a:stretch>
            </p:blipFill>
            <p:spPr bwMode="auto">
              <a:xfrm>
                <a:off x="4572000" y="5229200"/>
                <a:ext cx="985424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Picture 5"/>
              <p:cNvPicPr>
                <a:picLocks noChangeAspect="1" noChangeArrowheads="1"/>
              </p:cNvPicPr>
              <p:nvPr/>
            </p:nvPicPr>
            <p:blipFill>
              <a:blip r:embed="rId53" cstate="screen"/>
              <a:srcRect/>
              <a:stretch>
                <a:fillRect/>
              </a:stretch>
            </p:blipFill>
            <p:spPr bwMode="auto">
              <a:xfrm>
                <a:off x="6804248" y="5085184"/>
                <a:ext cx="1962782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Picture 7"/>
              <p:cNvPicPr>
                <a:picLocks noChangeAspect="1" noChangeArrowheads="1"/>
              </p:cNvPicPr>
              <p:nvPr/>
            </p:nvPicPr>
            <p:blipFill>
              <a:blip r:embed="rId54" cstate="screen"/>
              <a:srcRect/>
              <a:stretch>
                <a:fillRect/>
              </a:stretch>
            </p:blipFill>
            <p:spPr bwMode="auto">
              <a:xfrm>
                <a:off x="5220072" y="4653136"/>
                <a:ext cx="2136001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Picture 10"/>
              <p:cNvPicPr>
                <a:picLocks noChangeAspect="1" noChangeArrowheads="1"/>
              </p:cNvPicPr>
              <p:nvPr/>
            </p:nvPicPr>
            <p:blipFill>
              <a:blip r:embed="rId55" cstate="screen"/>
              <a:srcRect/>
              <a:stretch>
                <a:fillRect/>
              </a:stretch>
            </p:blipFill>
            <p:spPr bwMode="auto">
              <a:xfrm>
                <a:off x="7740352" y="5517232"/>
                <a:ext cx="1070526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Picture 2"/>
              <p:cNvPicPr>
                <a:picLocks noChangeAspect="1" noChangeArrowheads="1"/>
              </p:cNvPicPr>
              <p:nvPr/>
            </p:nvPicPr>
            <p:blipFill>
              <a:blip r:embed="rId56" cstate="screen"/>
              <a:srcRect/>
              <a:stretch>
                <a:fillRect/>
              </a:stretch>
            </p:blipFill>
            <p:spPr bwMode="auto">
              <a:xfrm>
                <a:off x="2555776" y="4293096"/>
                <a:ext cx="869091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Picture 3"/>
              <p:cNvPicPr>
                <a:picLocks noChangeAspect="1" noChangeArrowheads="1"/>
              </p:cNvPicPr>
              <p:nvPr/>
            </p:nvPicPr>
            <p:blipFill>
              <a:blip r:embed="rId57" cstate="screen"/>
              <a:srcRect/>
              <a:stretch>
                <a:fillRect/>
              </a:stretch>
            </p:blipFill>
            <p:spPr bwMode="auto">
              <a:xfrm>
                <a:off x="5868144" y="5085184"/>
                <a:ext cx="534316" cy="3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3" name="Picture 2" descr="http://t3.gstatic.com/images?q=tbn:ANd9GcQpnhpQmjU3QCpZU_zOU7iTcPEPT16ZFRnwldbRAsFWf8HJbm2a"/>
              <p:cNvPicPr>
                <a:picLocks noChangeAspect="1" noChangeArrowheads="1"/>
              </p:cNvPicPr>
              <p:nvPr/>
            </p:nvPicPr>
            <p:blipFill>
              <a:blip r:embed="rId58" cstate="screen"/>
              <a:srcRect/>
              <a:stretch>
                <a:fillRect/>
              </a:stretch>
            </p:blipFill>
            <p:spPr bwMode="auto">
              <a:xfrm>
                <a:off x="6084168" y="6165304"/>
                <a:ext cx="1069035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4" name="Picture 6" descr="http://www.wcl.org.uk/im/The%20Rivers%20Trust%20Logo%20circular.jpg"/>
              <p:cNvPicPr>
                <a:picLocks noChangeAspect="1" noChangeArrowheads="1"/>
              </p:cNvPicPr>
              <p:nvPr/>
            </p:nvPicPr>
            <p:blipFill>
              <a:blip r:embed="rId59" cstate="screen"/>
              <a:srcRect/>
              <a:stretch>
                <a:fillRect/>
              </a:stretch>
            </p:blipFill>
            <p:spPr bwMode="auto">
              <a:xfrm>
                <a:off x="4572000" y="4581128"/>
                <a:ext cx="520258" cy="50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5" name="Picture 6" descr="https://encrypted-tbn2.gstatic.com/images?q=tbn:ANd9GcSzuijSVMDd2c3ATzQTXfsEEDma59hqjCo2Bzmp24522X-bdx0euW2O7g">
                <a:hlinkClick r:id="rId60"/>
              </p:cNvPr>
              <p:cNvPicPr>
                <a:picLocks noChangeAspect="1" noChangeArrowheads="1"/>
              </p:cNvPicPr>
              <p:nvPr/>
            </p:nvPicPr>
            <p:blipFill>
              <a:blip r:embed="rId61" cstate="screen"/>
              <a:srcRect/>
              <a:stretch>
                <a:fillRect/>
              </a:stretch>
            </p:blipFill>
            <p:spPr bwMode="auto">
              <a:xfrm>
                <a:off x="4716016" y="5733256"/>
                <a:ext cx="1181100" cy="5334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76" name="Group 75"/>
          <p:cNvGrpSpPr/>
          <p:nvPr/>
        </p:nvGrpSpPr>
        <p:grpSpPr>
          <a:xfrm>
            <a:off x="179512" y="4365104"/>
            <a:ext cx="4431200" cy="2304200"/>
            <a:chOff x="179512" y="4365104"/>
            <a:chExt cx="4431200" cy="2304200"/>
          </a:xfrm>
        </p:grpSpPr>
        <p:pic>
          <p:nvPicPr>
            <p:cNvPr id="77" name="Picture 3"/>
            <p:cNvPicPr>
              <a:picLocks noChangeAspect="1" noChangeArrowheads="1"/>
            </p:cNvPicPr>
            <p:nvPr/>
          </p:nvPicPr>
          <p:blipFill>
            <a:blip r:embed="rId62" cstate="screen"/>
            <a:srcRect/>
            <a:stretch>
              <a:fillRect/>
            </a:stretch>
          </p:blipFill>
          <p:spPr bwMode="auto">
            <a:xfrm>
              <a:off x="1547664" y="5445224"/>
              <a:ext cx="1440000" cy="172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12"/>
            <p:cNvPicPr>
              <a:picLocks noChangeAspect="1" noChangeArrowheads="1"/>
            </p:cNvPicPr>
            <p:nvPr/>
          </p:nvPicPr>
          <p:blipFill>
            <a:blip r:embed="rId63" cstate="screen"/>
            <a:srcRect/>
            <a:stretch>
              <a:fillRect/>
            </a:stretch>
          </p:blipFill>
          <p:spPr bwMode="auto">
            <a:xfrm>
              <a:off x="1403648" y="4365104"/>
              <a:ext cx="761815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6"/>
            <p:cNvPicPr>
              <a:picLocks noChangeAspect="1" noChangeArrowheads="1"/>
            </p:cNvPicPr>
            <p:nvPr/>
          </p:nvPicPr>
          <p:blipFill>
            <a:blip r:embed="rId64" cstate="screen"/>
            <a:srcRect/>
            <a:stretch>
              <a:fillRect/>
            </a:stretch>
          </p:blipFill>
          <p:spPr bwMode="auto">
            <a:xfrm>
              <a:off x="395536" y="5013176"/>
              <a:ext cx="363025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7"/>
            <p:cNvPicPr>
              <a:picLocks noChangeAspect="1" noChangeArrowheads="1"/>
            </p:cNvPicPr>
            <p:nvPr/>
          </p:nvPicPr>
          <p:blipFill>
            <a:blip r:embed="rId65" cstate="screen"/>
            <a:srcRect/>
            <a:stretch>
              <a:fillRect/>
            </a:stretch>
          </p:blipFill>
          <p:spPr bwMode="auto">
            <a:xfrm>
              <a:off x="251520" y="4437112"/>
              <a:ext cx="931765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8"/>
            <p:cNvPicPr>
              <a:picLocks noChangeAspect="1" noChangeArrowheads="1"/>
            </p:cNvPicPr>
            <p:nvPr/>
          </p:nvPicPr>
          <p:blipFill>
            <a:blip r:embed="rId66" cstate="screen"/>
            <a:srcRect/>
            <a:stretch>
              <a:fillRect/>
            </a:stretch>
          </p:blipFill>
          <p:spPr bwMode="auto">
            <a:xfrm>
              <a:off x="899592" y="5229200"/>
              <a:ext cx="381356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67" cstate="screen"/>
            <a:srcRect/>
            <a:stretch>
              <a:fillRect/>
            </a:stretch>
          </p:blipFill>
          <p:spPr bwMode="auto">
            <a:xfrm>
              <a:off x="2843808" y="6165304"/>
              <a:ext cx="1017551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68" cstate="screen"/>
            <a:srcRect/>
            <a:stretch>
              <a:fillRect/>
            </a:stretch>
          </p:blipFill>
          <p:spPr bwMode="auto">
            <a:xfrm>
              <a:off x="323528" y="5589240"/>
              <a:ext cx="360000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4"/>
            <p:cNvPicPr>
              <a:picLocks noChangeAspect="1" noChangeArrowheads="1"/>
            </p:cNvPicPr>
            <p:nvPr/>
          </p:nvPicPr>
          <p:blipFill>
            <a:blip r:embed="rId69" cstate="screen"/>
            <a:srcRect/>
            <a:stretch>
              <a:fillRect/>
            </a:stretch>
          </p:blipFill>
          <p:spPr bwMode="auto">
            <a:xfrm>
              <a:off x="1475656" y="4941168"/>
              <a:ext cx="2520000" cy="26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3"/>
            <p:cNvPicPr>
              <a:picLocks noChangeAspect="1" noChangeArrowheads="1"/>
            </p:cNvPicPr>
            <p:nvPr/>
          </p:nvPicPr>
          <p:blipFill>
            <a:blip r:embed="rId70" cstate="screen"/>
            <a:srcRect/>
            <a:stretch>
              <a:fillRect/>
            </a:stretch>
          </p:blipFill>
          <p:spPr bwMode="auto">
            <a:xfrm>
              <a:off x="971600" y="5805264"/>
              <a:ext cx="1080000" cy="255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4" descr="http://t2.gstatic.com/images?q=tbn:ANd9GcRQFUFP6WHs_YwNXuxZaKY5DHu0HNcQGXhQH4dXCfviGDEDkiE0xQ"/>
            <p:cNvPicPr>
              <a:picLocks noChangeAspect="1" noChangeArrowheads="1"/>
            </p:cNvPicPr>
            <p:nvPr/>
          </p:nvPicPr>
          <p:blipFill>
            <a:blip r:embed="rId71" cstate="screen"/>
            <a:srcRect/>
            <a:stretch>
              <a:fillRect/>
            </a:stretch>
          </p:blipFill>
          <p:spPr bwMode="auto">
            <a:xfrm>
              <a:off x="3059832" y="5373216"/>
              <a:ext cx="1550880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" name="Picture 2" descr="http://pipedup.files.wordpress.com/2010/08/defra-official-logo1.jpg"/>
            <p:cNvPicPr>
              <a:picLocks noChangeAspect="1" noChangeArrowheads="1"/>
            </p:cNvPicPr>
            <p:nvPr/>
          </p:nvPicPr>
          <p:blipFill>
            <a:blip r:embed="rId72" cstate="screen"/>
            <a:srcRect/>
            <a:stretch>
              <a:fillRect/>
            </a:stretch>
          </p:blipFill>
          <p:spPr bwMode="auto">
            <a:xfrm>
              <a:off x="2123728" y="6165304"/>
              <a:ext cx="616066" cy="5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" name="TextBox 87"/>
            <p:cNvSpPr txBox="1"/>
            <p:nvPr/>
          </p:nvSpPr>
          <p:spPr>
            <a:xfrm>
              <a:off x="179512" y="6237312"/>
              <a:ext cx="1440160" cy="3693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accent1">
                      <a:lumMod val="75000"/>
                    </a:schemeClr>
                  </a:solidFill>
                </a:rPr>
                <a:t>Public Sector</a:t>
              </a:r>
              <a:endParaRPr lang="en-GB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89" name="Picture 9"/>
            <p:cNvPicPr>
              <a:picLocks noChangeAspect="1" noChangeArrowheads="1"/>
            </p:cNvPicPr>
            <p:nvPr/>
          </p:nvPicPr>
          <p:blipFill>
            <a:blip r:embed="rId73" cstate="screen"/>
            <a:srcRect/>
            <a:stretch>
              <a:fillRect/>
            </a:stretch>
          </p:blipFill>
          <p:spPr bwMode="auto">
            <a:xfrm>
              <a:off x="2267744" y="5733256"/>
              <a:ext cx="636845" cy="431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0" name="Picture 2" descr="C:\@OwnCloud\@Other folders\NCI\BiseLogo.png"/>
          <p:cNvPicPr>
            <a:picLocks noChangeAspect="1" noChangeArrowheads="1"/>
          </p:cNvPicPr>
          <p:nvPr/>
        </p:nvPicPr>
        <p:blipFill>
          <a:blip r:embed="rId74" cstate="screen"/>
          <a:srcRect/>
          <a:stretch>
            <a:fillRect/>
          </a:stretch>
        </p:blipFill>
        <p:spPr bwMode="auto">
          <a:xfrm>
            <a:off x="1619672" y="1689951"/>
            <a:ext cx="936104" cy="4429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469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Nature-based solutions…</a:t>
            </a:r>
            <a:endParaRPr lang="en-GB" sz="31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t="6201" r="3800" b="7000"/>
          <a:stretch/>
        </p:blipFill>
        <p:spPr>
          <a:xfrm rot="5400000">
            <a:off x="-580433" y="1616823"/>
            <a:ext cx="5144243" cy="362435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13921" y="856877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Nature and Urban </a:t>
            </a:r>
            <a:r>
              <a:rPr lang="en-GB" dirty="0" smtClean="0"/>
              <a:t>Wellbeing: Nature-Based </a:t>
            </a:r>
            <a:r>
              <a:rPr lang="en-GB" dirty="0"/>
              <a:t>Solutions to Societal Challenges | International conference | 18 - 20 May 2015, Ghent, Belgium </a:t>
            </a:r>
            <a:endParaRPr lang="en-GB" dirty="0" smtClean="0"/>
          </a:p>
          <a:p>
            <a:r>
              <a:rPr lang="en-GB" sz="1400" i="1" dirty="0"/>
              <a:t>ALTER-Net, </a:t>
            </a:r>
            <a:r>
              <a:rPr lang="en-GB" sz="1400" i="1" dirty="0" smtClean="0"/>
              <a:t>under </a:t>
            </a:r>
            <a:r>
              <a:rPr lang="en-GB" sz="1400" i="1" dirty="0"/>
              <a:t>the auspices of the </a:t>
            </a:r>
            <a:r>
              <a:rPr lang="en-GB" sz="1400" i="1" dirty="0" smtClean="0"/>
              <a:t>Latvian </a:t>
            </a:r>
            <a:r>
              <a:rPr lang="en-GB" sz="1400" i="1" dirty="0"/>
              <a:t>Presidency of the Council of the European </a:t>
            </a:r>
            <a:r>
              <a:rPr lang="en-GB" sz="1400" i="1" dirty="0" smtClean="0"/>
              <a:t>Union in </a:t>
            </a:r>
            <a:r>
              <a:rPr lang="en-GB" sz="1400" i="1" dirty="0"/>
              <a:t>collaboration with the European Commission</a:t>
            </a:r>
            <a:endParaRPr lang="en-GB" sz="1400" i="1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13921" y="3609848"/>
            <a:ext cx="4572000" cy="190821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sz="1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</a:endParaRPr>
          </a:p>
          <a:p>
            <a:r>
              <a:rPr lang="en-GB" dirty="0"/>
              <a:t>Nature-Based Solutions: bridging the gap between research and innovation on biodiversity and ecosystem services </a:t>
            </a:r>
          </a:p>
          <a:p>
            <a:r>
              <a:rPr lang="en-GB" dirty="0"/>
              <a:t>2nd June 2015, Brussels </a:t>
            </a:r>
          </a:p>
          <a:p>
            <a:r>
              <a:rPr lang="en-GB" sz="1400" i="1" dirty="0" err="1" smtClean="0"/>
              <a:t>Biodiversa</a:t>
            </a:r>
            <a:r>
              <a:rPr lang="en-GB" sz="1400" i="1" dirty="0" smtClean="0"/>
              <a:t>, </a:t>
            </a:r>
            <a:r>
              <a:rPr lang="en-GB" sz="1400" i="1" dirty="0"/>
              <a:t>in collaboration with the European Commission</a:t>
            </a:r>
          </a:p>
        </p:txBody>
      </p:sp>
    </p:spTree>
    <p:extLst>
      <p:ext uri="{BB962C8B-B14F-4D97-AF65-F5344CB8AC3E}">
        <p14:creationId xmlns:p14="http://schemas.microsoft.com/office/powerpoint/2010/main" val="354372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Ecosystem services</a:t>
            </a:r>
            <a:endParaRPr lang="en-GB" sz="3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t="8001" r="5901" b="2401"/>
          <a:stretch/>
        </p:blipFill>
        <p:spPr>
          <a:xfrm rot="5400000">
            <a:off x="-45513" y="1250740"/>
            <a:ext cx="2322258" cy="17281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79713" y="846574"/>
            <a:ext cx="685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 5 Improve knowledge of ecosystems and their </a:t>
            </a:r>
            <a:r>
              <a:rPr lang="en-GB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in </a:t>
            </a:r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EU: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States, with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assistance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Commission, will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and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 the state of ecosystems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their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in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national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territory by 2014, assess the economic value of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services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promote the integration of these values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accounting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reporting systems at EU and national level</a:t>
            </a: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2020.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76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Ecosystem services</a:t>
            </a:r>
            <a:endParaRPr lang="en-GB" sz="3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t="8001" r="5901" b="2401"/>
          <a:stretch/>
        </p:blipFill>
        <p:spPr>
          <a:xfrm rot="5400000">
            <a:off x="-45513" y="1250740"/>
            <a:ext cx="2322258" cy="17281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79713" y="846574"/>
            <a:ext cx="685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 5 Improve knowledge of ecosystems and their </a:t>
            </a:r>
            <a:r>
              <a:rPr lang="en-GB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in </a:t>
            </a:r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EU: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States, with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assistance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Commission, will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and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 the state of ecosystems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their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in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national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territory by 2014, assess the economic value of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services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promote the integration of these values 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accounting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reporting systems at EU and national level</a:t>
            </a: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2020.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8" r="16923" b="16062"/>
          <a:stretch/>
        </p:blipFill>
        <p:spPr>
          <a:xfrm>
            <a:off x="4297504" y="3431991"/>
            <a:ext cx="4451128" cy="23042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1520" y="4365104"/>
            <a:ext cx="40459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working at national and European scales both assess the usefulness of the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ecosystem service concept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improve its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utility for policy makers and practitioners?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2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/>
              <a:t>The ecosystem services </a:t>
            </a:r>
            <a:r>
              <a:rPr lang="en-GB" b="1" dirty="0" smtClean="0"/>
              <a:t>concept…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0" y="728663"/>
            <a:ext cx="4378819" cy="2916361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 smtClean="0"/>
              <a:t>“The </a:t>
            </a:r>
            <a:r>
              <a:rPr lang="en-GB" sz="2400" dirty="0"/>
              <a:t>ecosystem services concept is seen by many as a useful paradigm to support decision-making at the complex interface between science, policy and </a:t>
            </a:r>
            <a:r>
              <a:rPr lang="en-GB" sz="2400" dirty="0" smtClean="0"/>
              <a:t>practice”</a:t>
            </a:r>
          </a:p>
          <a:p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1889" t="38652" r="37440" b="24011"/>
          <a:stretch/>
        </p:blipFill>
        <p:spPr>
          <a:xfrm>
            <a:off x="5004048" y="836712"/>
            <a:ext cx="4015989" cy="23042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47720" y="3284984"/>
            <a:ext cx="84287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</a:t>
            </a: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ecosystem services concept </a:t>
            </a: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 in the context of </a:t>
            </a:r>
            <a:r>
              <a:rPr lang="en-GB" sz="24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Scotland in the </a:t>
            </a:r>
            <a:r>
              <a:rPr lang="en-GB" sz="24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Union?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Is the concept useful in a European context?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concept </a:t>
            </a:r>
            <a:r>
              <a:rPr lang="en-GB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(generally) useful?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Can working at national and European scales both </a:t>
            </a:r>
            <a:r>
              <a:rPr lang="en-GB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better assess </a:t>
            </a:r>
            <a:r>
              <a:rPr lang="en-GB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usefulness of the concept and improve its utility?</a:t>
            </a:r>
          </a:p>
        </p:txBody>
      </p:sp>
    </p:spTree>
    <p:extLst>
      <p:ext uri="{BB962C8B-B14F-4D97-AF65-F5344CB8AC3E}">
        <p14:creationId xmlns:p14="http://schemas.microsoft.com/office/powerpoint/2010/main" val="126332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Ecosystem services: linking biodiversity policies</a:t>
            </a:r>
            <a:endParaRPr lang="en-GB" sz="3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123" y="2084773"/>
            <a:ext cx="1833249" cy="1839461"/>
          </a:xfrm>
          <a:prstGeom prst="rect">
            <a:avLst/>
          </a:prstGeom>
          <a:ln cap="sq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1" y="772885"/>
            <a:ext cx="1426530" cy="2016224"/>
          </a:xfrm>
          <a:prstGeom prst="rect">
            <a:avLst/>
          </a:prstGeom>
          <a:noFill/>
          <a:ln w="12700" cap="sq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5040560" y="198884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“Biodiversity is... our natural capital, delivering ecosystem services that underpin our economy.” </a:t>
            </a:r>
          </a:p>
        </p:txBody>
      </p:sp>
      <p:sp>
        <p:nvSpPr>
          <p:cNvPr id="3" name="Rectangle 2"/>
          <p:cNvSpPr/>
          <p:nvPr/>
        </p:nvSpPr>
        <p:spPr>
          <a:xfrm>
            <a:off x="1444047" y="772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latin typeface="ArialMT"/>
              </a:rPr>
              <a:t>“…consideration </a:t>
            </a:r>
            <a:r>
              <a:rPr lang="en-GB" dirty="0">
                <a:latin typeface="ArialMT"/>
              </a:rPr>
              <a:t>of ecosystem services must be part of how we plan all</a:t>
            </a:r>
          </a:p>
          <a:p>
            <a:r>
              <a:rPr lang="en-GB" dirty="0">
                <a:latin typeface="ArialMT"/>
              </a:rPr>
              <a:t>policies that impact on the natural </a:t>
            </a:r>
            <a:r>
              <a:rPr lang="en-GB" dirty="0" smtClean="0">
                <a:latin typeface="ArialMT"/>
              </a:rPr>
              <a:t>environment.”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341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Ecosystem services: linking biodiversity policies</a:t>
            </a:r>
            <a:endParaRPr lang="en-GB" sz="3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123" y="2084773"/>
            <a:ext cx="1833249" cy="1839461"/>
          </a:xfrm>
          <a:prstGeom prst="rect">
            <a:avLst/>
          </a:prstGeom>
          <a:ln cap="sq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1" y="772885"/>
            <a:ext cx="1426530" cy="2016224"/>
          </a:xfrm>
          <a:prstGeom prst="rect">
            <a:avLst/>
          </a:prstGeom>
          <a:noFill/>
          <a:ln w="12700" cap="sq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5040560" y="198884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“Biodiversity is... our natural capital, delivering ecosystem services that underpin our economy.” </a:t>
            </a:r>
          </a:p>
        </p:txBody>
      </p:sp>
      <p:sp>
        <p:nvSpPr>
          <p:cNvPr id="3" name="Rectangle 2"/>
          <p:cNvSpPr/>
          <p:nvPr/>
        </p:nvSpPr>
        <p:spPr>
          <a:xfrm>
            <a:off x="1444047" y="772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latin typeface="ArialMT"/>
              </a:rPr>
              <a:t>“…consideration </a:t>
            </a:r>
            <a:r>
              <a:rPr lang="en-GB" dirty="0">
                <a:latin typeface="ArialMT"/>
              </a:rPr>
              <a:t>of ecosystem services must be part of how we plan all</a:t>
            </a:r>
          </a:p>
          <a:p>
            <a:r>
              <a:rPr lang="en-GB" dirty="0">
                <a:latin typeface="ArialMT"/>
              </a:rPr>
              <a:t>policies that impact on the natural </a:t>
            </a:r>
            <a:r>
              <a:rPr lang="en-GB" dirty="0" smtClean="0">
                <a:latin typeface="ArialMT"/>
              </a:rPr>
              <a:t>environment.”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0" t="1223" r="643" b="-359"/>
          <a:stretch/>
        </p:blipFill>
        <p:spPr>
          <a:xfrm>
            <a:off x="6948264" y="4517263"/>
            <a:ext cx="1800368" cy="2340737"/>
          </a:xfrm>
          <a:prstGeom prst="rect">
            <a:avLst/>
          </a:prstGeom>
          <a:ln cap="sq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2411760" y="539118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GB" dirty="0" smtClean="0">
                <a:latin typeface="Arial" pitchFamily="34" charset="0"/>
                <a:cs typeface="Arial" pitchFamily="34" charset="0"/>
              </a:rPr>
              <a:t>“By </a:t>
            </a:r>
            <a:r>
              <a:rPr lang="en-GB" dirty="0">
                <a:latin typeface="Arial" pitchFamily="34" charset="0"/>
                <a:cs typeface="Arial" pitchFamily="34" charset="0"/>
              </a:rPr>
              <a:t>2050, biodiversity is valued, conserved, restored and wisely used, maintaining ecosystem services, sustaining a healthy planet and delivering benefits essential for all people.“</a:t>
            </a:r>
            <a:br>
              <a:rPr lang="en-GB" dirty="0"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pic>
        <p:nvPicPr>
          <p:cNvPr id="10" name="Picture 2" descr="C:\@OwnCloud\@Presentations (selected)\UK White Paper Securing the Value of Nature - Page_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8192" y="3356992"/>
            <a:ext cx="1359962" cy="192290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1420788" y="4149080"/>
            <a:ext cx="5004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“…people cannot flourish without the benefits and services our natural environment provides...” </a:t>
            </a: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14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Research</a:t>
            </a:r>
            <a:r>
              <a:rPr lang="en-GB" sz="3100" dirty="0"/>
              <a:t>,</a:t>
            </a:r>
            <a:r>
              <a:rPr lang="en-GB" sz="3100" dirty="0" smtClean="0"/>
              <a:t> policy </a:t>
            </a:r>
            <a:r>
              <a:rPr lang="en-GB" sz="3100" dirty="0" smtClean="0"/>
              <a:t>and practice</a:t>
            </a:r>
            <a:endParaRPr lang="en-GB" sz="31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818" y="931466"/>
            <a:ext cx="2069474" cy="72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18" y="1916618"/>
            <a:ext cx="1685925" cy="990600"/>
          </a:xfrm>
          <a:prstGeom prst="rect">
            <a:avLst/>
          </a:prstGeom>
        </p:spPr>
      </p:pic>
      <p:pic>
        <p:nvPicPr>
          <p:cNvPr id="9" name="Picture 3" descr="C:\@iFolder\ipBes\IMG_85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31466"/>
            <a:ext cx="2471577" cy="360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19210" y="2793226"/>
            <a:ext cx="5916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Operationalisation of natural capital and ecosystem services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21242" y="1597374"/>
            <a:ext cx="3909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Ecosystem Science for Policy &amp; Practice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865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100" dirty="0" smtClean="0"/>
              <a:t>Research, policy </a:t>
            </a:r>
            <a:r>
              <a:rPr lang="en-GB" sz="3100" dirty="0" smtClean="0"/>
              <a:t>and practice</a:t>
            </a:r>
            <a:endParaRPr lang="en-GB" sz="31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818" y="931466"/>
            <a:ext cx="2069474" cy="72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18" y="1916618"/>
            <a:ext cx="1685925" cy="990600"/>
          </a:xfrm>
          <a:prstGeom prst="rect">
            <a:avLst/>
          </a:prstGeom>
        </p:spPr>
      </p:pic>
      <p:pic>
        <p:nvPicPr>
          <p:cNvPr id="9" name="Picture 3" descr="C:\@iFolder\ipBes\IMG_85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31466"/>
            <a:ext cx="2471577" cy="360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19210" y="2793226"/>
            <a:ext cx="5916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Operationalisation of natural capital and ecosystem services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21242" y="1597374"/>
            <a:ext cx="3909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Ecosystem Science for Policy &amp; Practice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18758" y="4142503"/>
            <a:ext cx="377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Europe’s ecosystem research network</a:t>
            </a:r>
          </a:p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10" y="3222653"/>
            <a:ext cx="1078634" cy="990131"/>
          </a:xfrm>
          <a:prstGeom prst="rect">
            <a:avLst/>
          </a:prstGeom>
        </p:spPr>
      </p:pic>
      <p:pic>
        <p:nvPicPr>
          <p:cNvPr id="11" name="Afbeelding 3" descr="spiral_long_logo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41328" y="4594092"/>
            <a:ext cx="2849614" cy="5319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21347" y="4995341"/>
            <a:ext cx="5916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Science-Policy Interfaces for Biodiversity: Research, </a:t>
            </a:r>
            <a:r>
              <a:rPr lang="en-GB" b="1" dirty="0" smtClean="0"/>
              <a:t>Action </a:t>
            </a:r>
            <a:r>
              <a:rPr lang="en-GB" b="1" dirty="0"/>
              <a:t>and Learning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952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err="1" smtClean="0"/>
              <a:t>OpenNESS</a:t>
            </a:r>
            <a:endParaRPr lang="en-GB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4792133" y="5182241"/>
            <a:ext cx="4350279" cy="4320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GB" sz="2000" smtClean="0"/>
              <a:t>27 Global Case study sites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749603"/>
            <a:ext cx="4464496" cy="2031325"/>
          </a:xfrm>
          <a:prstGeom prst="rect">
            <a:avLst/>
          </a:prstGeom>
          <a:solidFill>
            <a:srgbClr val="B2BE2C">
              <a:alpha val="75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u="sng" dirty="0" smtClean="0">
                <a:latin typeface="+mj-lt"/>
              </a:rPr>
              <a:t>AIM</a:t>
            </a:r>
          </a:p>
          <a:p>
            <a:r>
              <a:rPr lang="en-GB" dirty="0" smtClean="0">
                <a:latin typeface="+mj-lt"/>
              </a:rPr>
              <a:t>To work </a:t>
            </a:r>
            <a:r>
              <a:rPr lang="en-GB" b="1" dirty="0" smtClean="0">
                <a:latin typeface="+mj-lt"/>
              </a:rPr>
              <a:t>collaboratively with stakeholders </a:t>
            </a:r>
            <a:r>
              <a:rPr lang="en-GB" dirty="0" smtClean="0">
                <a:latin typeface="+mj-lt"/>
              </a:rPr>
              <a:t>in </a:t>
            </a:r>
            <a:r>
              <a:rPr lang="en-GB" dirty="0" smtClean="0">
                <a:latin typeface="+mj-lt"/>
              </a:rPr>
              <a:t>case studies </a:t>
            </a:r>
            <a:r>
              <a:rPr lang="en-GB" dirty="0" smtClean="0">
                <a:latin typeface="+mj-lt"/>
              </a:rPr>
              <a:t>to </a:t>
            </a:r>
            <a:r>
              <a:rPr lang="en-GB" b="1" dirty="0" smtClean="0">
                <a:latin typeface="+mj-lt"/>
              </a:rPr>
              <a:t>identify the problems </a:t>
            </a:r>
            <a:r>
              <a:rPr lang="en-GB" dirty="0" smtClean="0">
                <a:latin typeface="+mj-lt"/>
              </a:rPr>
              <a:t>they face in </a:t>
            </a:r>
            <a:r>
              <a:rPr lang="en-GB" b="1" dirty="0" smtClean="0">
                <a:latin typeface="+mj-lt"/>
              </a:rPr>
              <a:t>operationalising the Natural Capital (NC) and Ecosystem Services (ES) concepts </a:t>
            </a:r>
            <a:r>
              <a:rPr lang="en-GB" dirty="0" smtClean="0">
                <a:latin typeface="+mj-lt"/>
              </a:rPr>
              <a:t>in their specific policy and decision-making context;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504" y="2921168"/>
            <a:ext cx="4464496" cy="1477328"/>
          </a:xfrm>
          <a:prstGeom prst="rect">
            <a:avLst/>
          </a:prstGeom>
          <a:solidFill>
            <a:srgbClr val="CF821B">
              <a:alpha val="75000"/>
            </a:srgbClr>
          </a:solidFill>
        </p:spPr>
        <p:txBody>
          <a:bodyPr wrap="square">
            <a:spAutoFit/>
          </a:bodyPr>
          <a:lstStyle/>
          <a:p>
            <a:r>
              <a:rPr lang="en-GB" u="sng" dirty="0" smtClean="0">
                <a:latin typeface="+mj-lt"/>
              </a:rPr>
              <a:t>Method</a:t>
            </a:r>
          </a:p>
          <a:p>
            <a:r>
              <a:rPr lang="en-GB" dirty="0" smtClean="0">
                <a:latin typeface="+mj-lt"/>
              </a:rPr>
              <a:t>To </a:t>
            </a:r>
            <a:r>
              <a:rPr lang="en-GB" b="1" dirty="0" smtClean="0">
                <a:latin typeface="+mj-lt"/>
              </a:rPr>
              <a:t>apply and refine the methods </a:t>
            </a:r>
            <a:r>
              <a:rPr lang="en-GB" dirty="0" smtClean="0">
                <a:latin typeface="+mj-lt"/>
              </a:rPr>
              <a:t>and models developed in the project to the case studies to </a:t>
            </a:r>
            <a:r>
              <a:rPr lang="en-GB" b="1" dirty="0" smtClean="0">
                <a:latin typeface="+mj-lt"/>
              </a:rPr>
              <a:t>test their relevance and usefulness </a:t>
            </a:r>
            <a:r>
              <a:rPr lang="en-GB" dirty="0" smtClean="0">
                <a:latin typeface="+mj-lt"/>
              </a:rPr>
              <a:t>in an iterative manner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4581128"/>
            <a:ext cx="4464496" cy="1200329"/>
          </a:xfrm>
          <a:prstGeom prst="rect">
            <a:avLst/>
          </a:prstGeom>
          <a:solidFill>
            <a:srgbClr val="8D9523">
              <a:alpha val="75000"/>
            </a:srgbClr>
          </a:solidFill>
        </p:spPr>
        <p:txBody>
          <a:bodyPr wrap="square">
            <a:spAutoFit/>
          </a:bodyPr>
          <a:lstStyle/>
          <a:p>
            <a:r>
              <a:rPr lang="en-GB" u="sng" dirty="0" smtClean="0">
                <a:latin typeface="+mj-lt"/>
              </a:rPr>
              <a:t>Output</a:t>
            </a:r>
          </a:p>
          <a:p>
            <a:r>
              <a:rPr lang="en-GB" b="1" dirty="0" smtClean="0">
                <a:latin typeface="+mj-lt"/>
              </a:rPr>
              <a:t>Characterise any common lessons </a:t>
            </a:r>
            <a:r>
              <a:rPr lang="en-GB" dirty="0" smtClean="0">
                <a:latin typeface="+mj-lt"/>
              </a:rPr>
              <a:t>that can be learnt on the operational potential of the ES and NC concepts </a:t>
            </a:r>
            <a:r>
              <a:rPr lang="en-GB" b="1" dirty="0" smtClean="0">
                <a:latin typeface="+mj-lt"/>
              </a:rPr>
              <a:t>across the </a:t>
            </a:r>
            <a:r>
              <a:rPr lang="en-GB" b="1" dirty="0" smtClean="0">
                <a:latin typeface="+mj-lt"/>
              </a:rPr>
              <a:t>case </a:t>
            </a:r>
            <a:r>
              <a:rPr lang="en-GB" b="1" dirty="0" smtClean="0">
                <a:latin typeface="+mj-lt"/>
              </a:rPr>
              <a:t>studies.</a:t>
            </a:r>
            <a:endParaRPr lang="en-GB" b="1" dirty="0">
              <a:latin typeface="+mj-lt"/>
            </a:endParaRPr>
          </a:p>
        </p:txBody>
      </p:sp>
      <p:pic>
        <p:nvPicPr>
          <p:cNvPr id="9" name="Picture 2" descr="http://www.openness-project.eu/sites/default/files/pictures/Openness_Casestudies_webdefinitie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99583"/>
            <a:ext cx="4332817" cy="4332817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780028" y="5580000"/>
            <a:ext cx="436238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200" dirty="0" smtClean="0"/>
              <a:t>Funded by the European Union within the 7th Framework Programme, December 1st, 2012 – November 31th, 2017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76049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200" dirty="0" smtClean="0"/>
              <a:t>Cairngorms </a:t>
            </a:r>
            <a:r>
              <a:rPr lang="en-GB" sz="3200" dirty="0"/>
              <a:t>National Park Management </a:t>
            </a:r>
          </a:p>
        </p:txBody>
      </p:sp>
      <p:sp>
        <p:nvSpPr>
          <p:cNvPr id="3" name="Rectangle 2"/>
          <p:cNvSpPr/>
          <p:nvPr/>
        </p:nvSpPr>
        <p:spPr>
          <a:xfrm>
            <a:off x="102068" y="908720"/>
            <a:ext cx="4680520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 err="1" smtClean="0"/>
              <a:t>OpenNESS</a:t>
            </a:r>
            <a:r>
              <a:rPr lang="en-GB" b="1" dirty="0" smtClean="0"/>
              <a:t> Case </a:t>
            </a:r>
            <a:r>
              <a:rPr lang="en-GB" b="1" dirty="0" smtClean="0"/>
              <a:t>Study: recreation</a:t>
            </a:r>
            <a:endParaRPr lang="en-GB" b="1" dirty="0" smtClean="0"/>
          </a:p>
          <a:p>
            <a:r>
              <a:rPr lang="en-US" i="1" dirty="0" smtClean="0"/>
              <a:t>Testing whether </a:t>
            </a:r>
            <a:r>
              <a:rPr lang="en-US" i="1" dirty="0"/>
              <a:t>spatial visualization of recreation potential around the park coupled with an understanding of the opportunity for locals and visitors to utilize specific areas will aid management decisions</a:t>
            </a:r>
            <a:endParaRPr lang="en-GB" i="1" dirty="0"/>
          </a:p>
          <a:p>
            <a:endParaRPr lang="en-GB" i="1" dirty="0" smtClean="0"/>
          </a:p>
          <a:p>
            <a:endParaRPr lang="en-GB" i="1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sz="1400" dirty="0" smtClean="0"/>
              <a:t>Jan </a:t>
            </a:r>
            <a:r>
              <a:rPr lang="en-GB" sz="1400" dirty="0"/>
              <a:t>Dick, Ron Smith, Esther Carmen, Bernie Dudley, </a:t>
            </a:r>
            <a:r>
              <a:rPr lang="en-GB" sz="1400" dirty="0" smtClean="0"/>
              <a:t>Lindsay </a:t>
            </a:r>
            <a:r>
              <a:rPr lang="en-GB" sz="1400" dirty="0"/>
              <a:t>Banin Cecilia  </a:t>
            </a:r>
            <a:r>
              <a:rPr lang="en-GB" sz="1400" dirty="0" err="1"/>
              <a:t>Zagaria</a:t>
            </a:r>
            <a:r>
              <a:rPr lang="en-GB" sz="1400" dirty="0"/>
              <a:t>, (CEH, UK); </a:t>
            </a:r>
            <a:r>
              <a:rPr lang="en-GB" sz="1400" dirty="0" err="1" smtClean="0"/>
              <a:t>Grazia</a:t>
            </a:r>
            <a:r>
              <a:rPr lang="en-GB" sz="1400" dirty="0" smtClean="0"/>
              <a:t> </a:t>
            </a:r>
            <a:r>
              <a:rPr lang="en-GB" sz="1400" dirty="0" err="1"/>
              <a:t>Zulian</a:t>
            </a:r>
            <a:r>
              <a:rPr lang="en-GB" sz="1400" dirty="0"/>
              <a:t>  (JRC, Italy); David Barton (NINA, Norway); Mette </a:t>
            </a:r>
            <a:r>
              <a:rPr lang="en-GB" sz="1400" dirty="0" err="1"/>
              <a:t>Termansen</a:t>
            </a:r>
            <a:r>
              <a:rPr lang="en-GB" sz="1400" dirty="0"/>
              <a:t> (DMU, Denmark); Peter </a:t>
            </a:r>
            <a:r>
              <a:rPr lang="en-GB" sz="1400" dirty="0" err="1"/>
              <a:t>Verweij</a:t>
            </a:r>
            <a:r>
              <a:rPr lang="en-GB" sz="1400" dirty="0"/>
              <a:t>, </a:t>
            </a:r>
            <a:r>
              <a:rPr lang="nl-NL" sz="1400" dirty="0"/>
              <a:t>Theo van der Sluis, Romina Rodela </a:t>
            </a:r>
            <a:r>
              <a:rPr lang="en-GB" sz="1400" dirty="0"/>
              <a:t>(WUR, Netherlands</a:t>
            </a:r>
            <a:r>
              <a:rPr lang="en-GB" sz="1400" dirty="0" smtClean="0"/>
              <a:t>) with </a:t>
            </a:r>
            <a:r>
              <a:rPr lang="en-GB" sz="1400" dirty="0"/>
              <a:t>Andy Wells (Crown Estate, UK); Andy Ford (CNPA, Scotland); </a:t>
            </a:r>
            <a:r>
              <a:rPr lang="en-GB" sz="1400" dirty="0" smtClean="0"/>
              <a:t>Beth </a:t>
            </a:r>
            <a:r>
              <a:rPr lang="en-GB" sz="1400" dirty="0"/>
              <a:t>Wells and Lee Innes (</a:t>
            </a:r>
            <a:r>
              <a:rPr lang="en-GB" sz="1400" dirty="0" err="1"/>
              <a:t>Moredun</a:t>
            </a:r>
            <a:r>
              <a:rPr lang="en-GB" sz="1400" dirty="0"/>
              <a:t> Research Institute, Scotland)</a:t>
            </a:r>
            <a:endParaRPr lang="nl-NL" sz="1400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9" y="2763676"/>
            <a:ext cx="1685925" cy="99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3" r="26038"/>
          <a:stretch/>
        </p:blipFill>
        <p:spPr>
          <a:xfrm>
            <a:off x="4679956" y="755583"/>
            <a:ext cx="4454151" cy="525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4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H_PowerPoint_MasterSlides_Essentials_June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s_white-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itles_green-whi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itles_white-g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tent_Solid banner_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ontent_Solid banner_g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CEH_WithNewNERC-logo</Template>
  <TotalTime>570</TotalTime>
  <Words>1330</Words>
  <Application>Microsoft Office PowerPoint</Application>
  <PresentationFormat>On-screen Show (4:3)</PresentationFormat>
  <Paragraphs>159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Arial Narrow</vt:lpstr>
      <vt:lpstr>ArialMT</vt:lpstr>
      <vt:lpstr>Calibri</vt:lpstr>
      <vt:lpstr>CEH_PowerPoint_MasterSlides_Essentials_June2012</vt:lpstr>
      <vt:lpstr>Titles_white-blue</vt:lpstr>
      <vt:lpstr>Titles_green-white</vt:lpstr>
      <vt:lpstr>Titles_white-green</vt:lpstr>
      <vt:lpstr>Content_Solid banner_blue</vt:lpstr>
      <vt:lpstr>Content_Solid banner_green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Watt, Allan D.</dc:creator>
  <cp:lastModifiedBy>Watt, Allan D.</cp:lastModifiedBy>
  <cp:revision>39</cp:revision>
  <cp:lastPrinted>2015-05-06T11:09:46Z</cp:lastPrinted>
  <dcterms:created xsi:type="dcterms:W3CDTF">2015-05-05T12:13:27Z</dcterms:created>
  <dcterms:modified xsi:type="dcterms:W3CDTF">2015-05-07T07:46:10Z</dcterms:modified>
</cp:coreProperties>
</file>